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5" r:id="rId3"/>
    <p:sldMasterId id="2147483698" r:id="rId4"/>
  </p:sldMasterIdLst>
  <p:notesMasterIdLst>
    <p:notesMasterId r:id="rId25"/>
  </p:notesMasterIdLst>
  <p:sldIdLst>
    <p:sldId id="612" r:id="rId5"/>
    <p:sldId id="597" r:id="rId6"/>
    <p:sldId id="596" r:id="rId7"/>
    <p:sldId id="591" r:id="rId8"/>
    <p:sldId id="583" r:id="rId9"/>
    <p:sldId id="605" r:id="rId10"/>
    <p:sldId id="606" r:id="rId11"/>
    <p:sldId id="602" r:id="rId12"/>
    <p:sldId id="603" r:id="rId13"/>
    <p:sldId id="604" r:id="rId14"/>
    <p:sldId id="608" r:id="rId15"/>
    <p:sldId id="598" r:id="rId16"/>
    <p:sldId id="584" r:id="rId17"/>
    <p:sldId id="609" r:id="rId18"/>
    <p:sldId id="585" r:id="rId19"/>
    <p:sldId id="601" r:id="rId20"/>
    <p:sldId id="592" r:id="rId21"/>
    <p:sldId id="590" r:id="rId22"/>
    <p:sldId id="610" r:id="rId23"/>
    <p:sldId id="463" r:id="rId24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гданцева Светлана Анатольевна" initials="БС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9595"/>
    <a:srgbClr val="338891"/>
    <a:srgbClr val="A8DBE0"/>
    <a:srgbClr val="000099"/>
    <a:srgbClr val="7DC9D1"/>
    <a:srgbClr val="00FFCC"/>
    <a:srgbClr val="99FFCC"/>
    <a:srgbClr val="000000"/>
    <a:srgbClr val="FF66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9" autoAdjust="0"/>
    <p:restoredTop sz="94676" autoAdjust="0"/>
  </p:normalViewPr>
  <p:slideViewPr>
    <p:cSldViewPr>
      <p:cViewPr>
        <p:scale>
          <a:sx n="98" d="100"/>
          <a:sy n="98" d="100"/>
        </p:scale>
        <p:origin x="-10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B00B7-7653-4FB4-8DAA-0E1B6A8EAA7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BA93BD-24C4-40BB-9EC1-995200851BB2}">
      <dgm:prSet phldrT="[Текст]" custT="1"/>
      <dgm:spPr>
        <a:solidFill>
          <a:srgbClr val="A8DBE0"/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Функции ФАС России</a:t>
          </a:r>
          <a:endParaRPr lang="ru-RU" sz="2800" b="1" dirty="0">
            <a:solidFill>
              <a:schemeClr val="bg1"/>
            </a:solidFill>
          </a:endParaRPr>
        </a:p>
      </dgm:t>
    </dgm:pt>
    <dgm:pt modelId="{47D16E1E-AC4C-4FBD-86C4-EC35BB2CE165}" type="parTrans" cxnId="{36EDD303-B4F5-40E3-8B2F-209F16288909}">
      <dgm:prSet/>
      <dgm:spPr/>
      <dgm:t>
        <a:bodyPr/>
        <a:lstStyle/>
        <a:p>
          <a:endParaRPr lang="ru-RU"/>
        </a:p>
      </dgm:t>
    </dgm:pt>
    <dgm:pt modelId="{BC65143C-1A7E-4BAB-9E27-553BA0595064}" type="sibTrans" cxnId="{36EDD303-B4F5-40E3-8B2F-209F16288909}">
      <dgm:prSet/>
      <dgm:spPr/>
      <dgm:t>
        <a:bodyPr/>
        <a:lstStyle/>
        <a:p>
          <a:endParaRPr lang="ru-RU"/>
        </a:p>
      </dgm:t>
    </dgm:pt>
    <dgm:pt modelId="{34F66F39-0F2F-4415-BE14-6810475E5BE7}">
      <dgm:prSet phldrT="[Текст]" custT="1"/>
      <dgm:spPr>
        <a:ln>
          <a:solidFill>
            <a:srgbClr val="A8DBE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/>
              </a:solidFill>
            </a:rPr>
            <a:t>Контроль за соблюдением законодательства в сфере государственного регулирования цен (тарифов)</a:t>
          </a:r>
          <a:endParaRPr lang="ru-RU" sz="1800" dirty="0">
            <a:solidFill>
              <a:schemeClr val="accent6"/>
            </a:solidFill>
          </a:endParaRPr>
        </a:p>
      </dgm:t>
    </dgm:pt>
    <dgm:pt modelId="{D16CEF8E-33DC-4932-82A7-D2EAEE264EEB}" type="parTrans" cxnId="{973F87F5-5D28-4A17-9498-7064D0B80DC6}">
      <dgm:prSet/>
      <dgm:spPr>
        <a:ln>
          <a:solidFill>
            <a:srgbClr val="A8DBE0"/>
          </a:solidFill>
        </a:ln>
      </dgm:spPr>
      <dgm:t>
        <a:bodyPr/>
        <a:lstStyle/>
        <a:p>
          <a:endParaRPr lang="ru-RU"/>
        </a:p>
      </dgm:t>
    </dgm:pt>
    <dgm:pt modelId="{B79F0BFB-49D6-46F6-B8FA-AB47AC603166}" type="sibTrans" cxnId="{973F87F5-5D28-4A17-9498-7064D0B80DC6}">
      <dgm:prSet/>
      <dgm:spPr/>
      <dgm:t>
        <a:bodyPr/>
        <a:lstStyle/>
        <a:p>
          <a:endParaRPr lang="ru-RU"/>
        </a:p>
      </dgm:t>
    </dgm:pt>
    <dgm:pt modelId="{62B23406-2DC8-4499-A491-87DC165DAA03}">
      <dgm:prSet phldrT="[Текст]" custT="1"/>
      <dgm:spPr>
        <a:solidFill>
          <a:schemeClr val="bg1">
            <a:alpha val="90000"/>
          </a:schemeClr>
        </a:solidFill>
        <a:ln>
          <a:solidFill>
            <a:srgbClr val="A8DBE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/>
              </a:solidFill>
            </a:rPr>
            <a:t>Контроль за соблюдением АМЗ в сфере государственного регулирования цен (тарифов) (статья 15 ФЗ от 26.07.2006 «О защите конкуренции»)</a:t>
          </a:r>
          <a:endParaRPr lang="ru-RU" sz="1800" dirty="0">
            <a:solidFill>
              <a:schemeClr val="accent6"/>
            </a:solidFill>
          </a:endParaRPr>
        </a:p>
      </dgm:t>
    </dgm:pt>
    <dgm:pt modelId="{26362C16-88F9-4047-A3E8-6939B8784E87}" type="parTrans" cxnId="{1C5AC816-9593-4CF9-B33C-785E33D791C5}">
      <dgm:prSet/>
      <dgm:spPr>
        <a:ln>
          <a:solidFill>
            <a:srgbClr val="A8DBE0"/>
          </a:solidFill>
        </a:ln>
      </dgm:spPr>
      <dgm:t>
        <a:bodyPr/>
        <a:lstStyle/>
        <a:p>
          <a:endParaRPr lang="ru-RU"/>
        </a:p>
      </dgm:t>
    </dgm:pt>
    <dgm:pt modelId="{0E85D73D-A0E4-4B19-A43C-DD30CED67670}" type="sibTrans" cxnId="{1C5AC816-9593-4CF9-B33C-785E33D791C5}">
      <dgm:prSet/>
      <dgm:spPr/>
      <dgm:t>
        <a:bodyPr/>
        <a:lstStyle/>
        <a:p>
          <a:endParaRPr lang="ru-RU"/>
        </a:p>
      </dgm:t>
    </dgm:pt>
    <dgm:pt modelId="{6F9FCDA2-CDBE-42D0-8CEF-0D543B6AFC5A}" type="pres">
      <dgm:prSet presAssocID="{A32B00B7-7653-4FB4-8DAA-0E1B6A8EAA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6863C9-0FAB-4127-B9BE-3873829594E4}" type="pres">
      <dgm:prSet presAssocID="{F8BA93BD-24C4-40BB-9EC1-995200851BB2}" presName="root" presStyleCnt="0"/>
      <dgm:spPr/>
    </dgm:pt>
    <dgm:pt modelId="{904424D6-DB7B-4241-8C19-6C555C861145}" type="pres">
      <dgm:prSet presAssocID="{F8BA93BD-24C4-40BB-9EC1-995200851BB2}" presName="rootComposite" presStyleCnt="0"/>
      <dgm:spPr/>
    </dgm:pt>
    <dgm:pt modelId="{F4946CDC-8DED-4918-9022-40895BDA0F1F}" type="pres">
      <dgm:prSet presAssocID="{F8BA93BD-24C4-40BB-9EC1-995200851BB2}" presName="rootText" presStyleLbl="node1" presStyleIdx="0" presStyleCnt="1" custScaleX="141036" custLinFactNeighborX="-646" custLinFactNeighborY="-2190"/>
      <dgm:spPr/>
      <dgm:t>
        <a:bodyPr/>
        <a:lstStyle/>
        <a:p>
          <a:endParaRPr lang="ru-RU"/>
        </a:p>
      </dgm:t>
    </dgm:pt>
    <dgm:pt modelId="{F04A32DB-51C7-4E01-B741-7911310822D6}" type="pres">
      <dgm:prSet presAssocID="{F8BA93BD-24C4-40BB-9EC1-995200851BB2}" presName="rootConnector" presStyleLbl="node1" presStyleIdx="0" presStyleCnt="1"/>
      <dgm:spPr/>
      <dgm:t>
        <a:bodyPr/>
        <a:lstStyle/>
        <a:p>
          <a:endParaRPr lang="ru-RU"/>
        </a:p>
      </dgm:t>
    </dgm:pt>
    <dgm:pt modelId="{CE5DDFD5-DAE5-4D36-92C3-A98BD1B8427F}" type="pres">
      <dgm:prSet presAssocID="{F8BA93BD-24C4-40BB-9EC1-995200851BB2}" presName="childShape" presStyleCnt="0"/>
      <dgm:spPr/>
    </dgm:pt>
    <dgm:pt modelId="{88B14D5B-FF69-464C-B9EE-E3D8456EBC63}" type="pres">
      <dgm:prSet presAssocID="{D16CEF8E-33DC-4932-82A7-D2EAEE264EE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D6DF4A58-85A1-4B9F-A2A2-737549D84CA3}" type="pres">
      <dgm:prSet presAssocID="{34F66F39-0F2F-4415-BE14-6810475E5BE7}" presName="childText" presStyleLbl="bgAcc1" presStyleIdx="0" presStyleCnt="2" custScaleX="168722" custScaleY="118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EE29C-2572-4067-A2BC-9411B4F0F718}" type="pres">
      <dgm:prSet presAssocID="{26362C16-88F9-4047-A3E8-6939B8784E87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64377D2-E4DF-48FD-BB90-2F56B048FF34}" type="pres">
      <dgm:prSet presAssocID="{62B23406-2DC8-4499-A491-87DC165DAA03}" presName="childText" presStyleLbl="bgAcc1" presStyleIdx="1" presStyleCnt="2" custScaleX="199277" custLinFactNeighborX="924" custLinFactNeighborY="-3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8D0F89-E256-4A40-BB9D-266A78575D30}" type="presOf" srcId="{A32B00B7-7653-4FB4-8DAA-0E1B6A8EAA74}" destId="{6F9FCDA2-CDBE-42D0-8CEF-0D543B6AFC5A}" srcOrd="0" destOrd="0" presId="urn:microsoft.com/office/officeart/2005/8/layout/hierarchy3"/>
    <dgm:cxn modelId="{1C5AC816-9593-4CF9-B33C-785E33D791C5}" srcId="{F8BA93BD-24C4-40BB-9EC1-995200851BB2}" destId="{62B23406-2DC8-4499-A491-87DC165DAA03}" srcOrd="1" destOrd="0" parTransId="{26362C16-88F9-4047-A3E8-6939B8784E87}" sibTransId="{0E85D73D-A0E4-4B19-A43C-DD30CED67670}"/>
    <dgm:cxn modelId="{973F87F5-5D28-4A17-9498-7064D0B80DC6}" srcId="{F8BA93BD-24C4-40BB-9EC1-995200851BB2}" destId="{34F66F39-0F2F-4415-BE14-6810475E5BE7}" srcOrd="0" destOrd="0" parTransId="{D16CEF8E-33DC-4932-82A7-D2EAEE264EEB}" sibTransId="{B79F0BFB-49D6-46F6-B8FA-AB47AC603166}"/>
    <dgm:cxn modelId="{F81A1AF5-69AF-48F8-8C16-BDFDF869C799}" type="presOf" srcId="{D16CEF8E-33DC-4932-82A7-D2EAEE264EEB}" destId="{88B14D5B-FF69-464C-B9EE-E3D8456EBC63}" srcOrd="0" destOrd="0" presId="urn:microsoft.com/office/officeart/2005/8/layout/hierarchy3"/>
    <dgm:cxn modelId="{12D85F97-9E9E-4154-81A0-19021A20E7C3}" type="presOf" srcId="{62B23406-2DC8-4499-A491-87DC165DAA03}" destId="{B64377D2-E4DF-48FD-BB90-2F56B048FF34}" srcOrd="0" destOrd="0" presId="urn:microsoft.com/office/officeart/2005/8/layout/hierarchy3"/>
    <dgm:cxn modelId="{B309D5D6-CB2A-45D1-B9AB-BFE629140091}" type="presOf" srcId="{26362C16-88F9-4047-A3E8-6939B8784E87}" destId="{B41EE29C-2572-4067-A2BC-9411B4F0F718}" srcOrd="0" destOrd="0" presId="urn:microsoft.com/office/officeart/2005/8/layout/hierarchy3"/>
    <dgm:cxn modelId="{6C2CC6FB-345C-4B80-996A-382A7647A460}" type="presOf" srcId="{34F66F39-0F2F-4415-BE14-6810475E5BE7}" destId="{D6DF4A58-85A1-4B9F-A2A2-737549D84CA3}" srcOrd="0" destOrd="0" presId="urn:microsoft.com/office/officeart/2005/8/layout/hierarchy3"/>
    <dgm:cxn modelId="{36EDD303-B4F5-40E3-8B2F-209F16288909}" srcId="{A32B00B7-7653-4FB4-8DAA-0E1B6A8EAA74}" destId="{F8BA93BD-24C4-40BB-9EC1-995200851BB2}" srcOrd="0" destOrd="0" parTransId="{47D16E1E-AC4C-4FBD-86C4-EC35BB2CE165}" sibTransId="{BC65143C-1A7E-4BAB-9E27-553BA0595064}"/>
    <dgm:cxn modelId="{4FFBD41C-ED17-490A-BB63-AD9F47901AFA}" type="presOf" srcId="{F8BA93BD-24C4-40BB-9EC1-995200851BB2}" destId="{F04A32DB-51C7-4E01-B741-7911310822D6}" srcOrd="1" destOrd="0" presId="urn:microsoft.com/office/officeart/2005/8/layout/hierarchy3"/>
    <dgm:cxn modelId="{8BA4391B-B8B3-468B-94FE-58AF007CBE63}" type="presOf" srcId="{F8BA93BD-24C4-40BB-9EC1-995200851BB2}" destId="{F4946CDC-8DED-4918-9022-40895BDA0F1F}" srcOrd="0" destOrd="0" presId="urn:microsoft.com/office/officeart/2005/8/layout/hierarchy3"/>
    <dgm:cxn modelId="{B28DD9C8-AD3D-4C00-B26D-FB3C2537A41D}" type="presParOf" srcId="{6F9FCDA2-CDBE-42D0-8CEF-0D543B6AFC5A}" destId="{BB6863C9-0FAB-4127-B9BE-3873829594E4}" srcOrd="0" destOrd="0" presId="urn:microsoft.com/office/officeart/2005/8/layout/hierarchy3"/>
    <dgm:cxn modelId="{5AE12AC3-1086-4210-87E9-444ECF9B6C70}" type="presParOf" srcId="{BB6863C9-0FAB-4127-B9BE-3873829594E4}" destId="{904424D6-DB7B-4241-8C19-6C555C861145}" srcOrd="0" destOrd="0" presId="urn:microsoft.com/office/officeart/2005/8/layout/hierarchy3"/>
    <dgm:cxn modelId="{82B61A3D-CBC8-443D-9C4C-545DB25BE885}" type="presParOf" srcId="{904424D6-DB7B-4241-8C19-6C555C861145}" destId="{F4946CDC-8DED-4918-9022-40895BDA0F1F}" srcOrd="0" destOrd="0" presId="urn:microsoft.com/office/officeart/2005/8/layout/hierarchy3"/>
    <dgm:cxn modelId="{7B194C41-72F4-4016-9226-27A9EB8AD449}" type="presParOf" srcId="{904424D6-DB7B-4241-8C19-6C555C861145}" destId="{F04A32DB-51C7-4E01-B741-7911310822D6}" srcOrd="1" destOrd="0" presId="urn:microsoft.com/office/officeart/2005/8/layout/hierarchy3"/>
    <dgm:cxn modelId="{8CC31CA4-2ED8-4C31-8BB7-ECF15E87AA11}" type="presParOf" srcId="{BB6863C9-0FAB-4127-B9BE-3873829594E4}" destId="{CE5DDFD5-DAE5-4D36-92C3-A98BD1B8427F}" srcOrd="1" destOrd="0" presId="urn:microsoft.com/office/officeart/2005/8/layout/hierarchy3"/>
    <dgm:cxn modelId="{0402A7D2-85CC-4FE5-A6B8-3E37111C2A0B}" type="presParOf" srcId="{CE5DDFD5-DAE5-4D36-92C3-A98BD1B8427F}" destId="{88B14D5B-FF69-464C-B9EE-E3D8456EBC63}" srcOrd="0" destOrd="0" presId="urn:microsoft.com/office/officeart/2005/8/layout/hierarchy3"/>
    <dgm:cxn modelId="{3DC53ADC-B370-43C6-B560-A420B18A7E16}" type="presParOf" srcId="{CE5DDFD5-DAE5-4D36-92C3-A98BD1B8427F}" destId="{D6DF4A58-85A1-4B9F-A2A2-737549D84CA3}" srcOrd="1" destOrd="0" presId="urn:microsoft.com/office/officeart/2005/8/layout/hierarchy3"/>
    <dgm:cxn modelId="{B985AD96-C876-4704-92B2-F0A28E8A77A2}" type="presParOf" srcId="{CE5DDFD5-DAE5-4D36-92C3-A98BD1B8427F}" destId="{B41EE29C-2572-4067-A2BC-9411B4F0F718}" srcOrd="2" destOrd="0" presId="urn:microsoft.com/office/officeart/2005/8/layout/hierarchy3"/>
    <dgm:cxn modelId="{41851D3E-6EAE-43A8-84E9-E7D1BD92C369}" type="presParOf" srcId="{CE5DDFD5-DAE5-4D36-92C3-A98BD1B8427F}" destId="{B64377D2-E4DF-48FD-BB90-2F56B048FF3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45524-6F48-4841-97A6-BDA2AABB3B4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DF7FA-2ED3-495C-8481-D64C35AEB746}">
      <dgm:prSet custT="1"/>
      <dgm:spPr>
        <a:solidFill>
          <a:schemeClr val="bg1"/>
        </a:solidFill>
      </dgm:spPr>
      <dgm:t>
        <a:bodyPr/>
        <a:lstStyle/>
        <a:p>
          <a:pPr algn="ctr" rtl="0"/>
          <a:r>
            <a:rPr lang="ru-RU" sz="2800" u="sng" dirty="0" smtClean="0">
              <a:solidFill>
                <a:srgbClr val="FF0000"/>
              </a:solidFill>
            </a:rPr>
            <a:t>Органам государственной власти субъектов РФ запрещено: </a:t>
          </a:r>
        </a:p>
        <a:p>
          <a:pPr algn="ctr" rtl="0"/>
          <a:endParaRPr lang="ru-RU" sz="2800" dirty="0" smtClean="0">
            <a:solidFill>
              <a:schemeClr val="accent6"/>
            </a:solidFill>
          </a:endParaRPr>
        </a:p>
        <a:p>
          <a:pPr algn="ctr" rtl="0"/>
          <a:endParaRPr lang="ru-RU" sz="2800" dirty="0" smtClean="0">
            <a:solidFill>
              <a:schemeClr val="accent6"/>
            </a:solidFill>
          </a:endParaRPr>
        </a:p>
        <a:p>
          <a:pPr algn="ctr" rtl="0"/>
          <a:r>
            <a:rPr lang="ru-RU" sz="2800" dirty="0" smtClean="0">
              <a:solidFill>
                <a:schemeClr val="accent6"/>
              </a:solidFill>
            </a:rPr>
            <a:t>принимать акты и (или) осуществлять действия (бездействие), которые приводят или могут привести к недопущению, ограничению, устранению конкуренции (статья 15 Федерального закона от 26.07.2006 № 135-ФЗ «О защите конкуренции»)    </a:t>
          </a:r>
          <a:endParaRPr lang="ru-RU" sz="2800" dirty="0">
            <a:solidFill>
              <a:schemeClr val="accent6"/>
            </a:solidFill>
          </a:endParaRPr>
        </a:p>
      </dgm:t>
    </dgm:pt>
    <dgm:pt modelId="{35083210-C92B-4289-97E1-4B4514044E59}" type="parTrans" cxnId="{C58F7BDF-CF02-439C-AE5C-122FB53EB8E9}">
      <dgm:prSet/>
      <dgm:spPr/>
      <dgm:t>
        <a:bodyPr/>
        <a:lstStyle/>
        <a:p>
          <a:endParaRPr lang="ru-RU"/>
        </a:p>
      </dgm:t>
    </dgm:pt>
    <dgm:pt modelId="{52DF5105-619E-4169-B4FB-B3FE5F35909E}" type="sibTrans" cxnId="{C58F7BDF-CF02-439C-AE5C-122FB53EB8E9}">
      <dgm:prSet/>
      <dgm:spPr/>
      <dgm:t>
        <a:bodyPr/>
        <a:lstStyle/>
        <a:p>
          <a:endParaRPr lang="ru-RU"/>
        </a:p>
      </dgm:t>
    </dgm:pt>
    <dgm:pt modelId="{F9091031-FEEE-4AF7-AD1C-A32B2F6AF49D}" type="pres">
      <dgm:prSet presAssocID="{E3345524-6F48-4841-97A6-BDA2AABB3B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B29038-01E7-4619-BF60-1041938108BF}" type="pres">
      <dgm:prSet presAssocID="{0FEDF7FA-2ED3-495C-8481-D64C35AEB746}" presName="node" presStyleLbl="node1" presStyleIdx="0" presStyleCnt="1" custLinFactNeighborX="923" custLinFactNeighborY="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2BAA3-757D-4DD8-8166-A43262735D10}" type="presOf" srcId="{0FEDF7FA-2ED3-495C-8481-D64C35AEB746}" destId="{04B29038-01E7-4619-BF60-1041938108BF}" srcOrd="0" destOrd="0" presId="urn:microsoft.com/office/officeart/2005/8/layout/process1"/>
    <dgm:cxn modelId="{C58F7BDF-CF02-439C-AE5C-122FB53EB8E9}" srcId="{E3345524-6F48-4841-97A6-BDA2AABB3B44}" destId="{0FEDF7FA-2ED3-495C-8481-D64C35AEB746}" srcOrd="0" destOrd="0" parTransId="{35083210-C92B-4289-97E1-4B4514044E59}" sibTransId="{52DF5105-619E-4169-B4FB-B3FE5F35909E}"/>
    <dgm:cxn modelId="{E83A3566-8B55-482E-96E1-096AB2F83321}" type="presOf" srcId="{E3345524-6F48-4841-97A6-BDA2AABB3B44}" destId="{F9091031-FEEE-4AF7-AD1C-A32B2F6AF49D}" srcOrd="0" destOrd="0" presId="urn:microsoft.com/office/officeart/2005/8/layout/process1"/>
    <dgm:cxn modelId="{EBC8142A-2E41-4CC3-AB5F-AEB48FB67DE3}" type="presParOf" srcId="{F9091031-FEEE-4AF7-AD1C-A32B2F6AF49D}" destId="{04B29038-01E7-4619-BF60-1041938108B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F8A3B2-9303-4D6E-8569-36367AC3D8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9E506-E492-489F-B981-4D4C990FECF2}">
      <dgm:prSet phldrT="[Текст]"/>
      <dgm:spPr>
        <a:solidFill>
          <a:srgbClr val="A8DBE0"/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Основания для отказа в открытии дела (п. 9(1) Правил от 29.12.2011 г. № 1178 )</a:t>
          </a:r>
          <a:endParaRPr lang="ru-RU" dirty="0">
            <a:solidFill>
              <a:schemeClr val="accent6"/>
            </a:solidFill>
          </a:endParaRPr>
        </a:p>
      </dgm:t>
    </dgm:pt>
    <dgm:pt modelId="{98E4EF25-AC98-4F18-AE8B-68AFC93659E3}" type="parTrans" cxnId="{9AEF6A8E-4D09-46ED-B808-7838D6672464}">
      <dgm:prSet/>
      <dgm:spPr/>
      <dgm:t>
        <a:bodyPr/>
        <a:lstStyle/>
        <a:p>
          <a:endParaRPr lang="ru-RU"/>
        </a:p>
      </dgm:t>
    </dgm:pt>
    <dgm:pt modelId="{888B9882-B4ED-4DF1-80B3-877E7D051FAE}" type="sibTrans" cxnId="{9AEF6A8E-4D09-46ED-B808-7838D6672464}">
      <dgm:prSet/>
      <dgm:spPr/>
      <dgm:t>
        <a:bodyPr/>
        <a:lstStyle/>
        <a:p>
          <a:endParaRPr lang="ru-RU"/>
        </a:p>
      </dgm:t>
    </dgm:pt>
    <dgm:pt modelId="{644DA50D-56E2-496E-97AB-43147FA3E2D9}">
      <dgm:prSet phldrT="[Текст]"/>
      <dgm:spPr>
        <a:solidFill>
          <a:srgbClr val="A8DBE0"/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Организация не опубликовала предложение о размере цен (тарифов) и долгосрочных параметрах регулирования </a:t>
          </a:r>
          <a:endParaRPr lang="ru-RU" dirty="0">
            <a:solidFill>
              <a:schemeClr val="accent6"/>
            </a:solidFill>
          </a:endParaRPr>
        </a:p>
      </dgm:t>
    </dgm:pt>
    <dgm:pt modelId="{1F675204-423B-4484-8B81-432770BB0805}" type="parTrans" cxnId="{17A813D2-0F28-4756-8E1C-2B5EC3F18573}">
      <dgm:prSet/>
      <dgm:spPr>
        <a:ln>
          <a:solidFill>
            <a:srgbClr val="A8DBE0"/>
          </a:solidFill>
        </a:ln>
      </dgm:spPr>
      <dgm:t>
        <a:bodyPr/>
        <a:lstStyle/>
        <a:p>
          <a:endParaRPr lang="ru-RU"/>
        </a:p>
      </dgm:t>
    </dgm:pt>
    <dgm:pt modelId="{3F6C44C0-1399-423A-85AB-55D908B8BAD7}" type="sibTrans" cxnId="{17A813D2-0F28-4756-8E1C-2B5EC3F18573}">
      <dgm:prSet/>
      <dgm:spPr/>
      <dgm:t>
        <a:bodyPr/>
        <a:lstStyle/>
        <a:p>
          <a:endParaRPr lang="ru-RU"/>
        </a:p>
      </dgm:t>
    </dgm:pt>
    <dgm:pt modelId="{FD103298-30AB-4FB9-A902-6779779F9BDA}">
      <dgm:prSet phldrT="[Текст]"/>
      <dgm:spPr>
        <a:solidFill>
          <a:srgbClr val="A8DBE0"/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Опубликованное предложение не соответствует предложению, представляемому органом регулирования</a:t>
          </a:r>
          <a:endParaRPr lang="ru-RU" dirty="0">
            <a:solidFill>
              <a:schemeClr val="accent6"/>
            </a:solidFill>
          </a:endParaRPr>
        </a:p>
      </dgm:t>
    </dgm:pt>
    <dgm:pt modelId="{AC4235F3-4DF1-40EA-9583-87620DC31250}" type="parTrans" cxnId="{D5678925-B96D-4838-9F02-3DA2CE6C3F55}">
      <dgm:prSet/>
      <dgm:spPr>
        <a:ln>
          <a:solidFill>
            <a:srgbClr val="A8DBE0"/>
          </a:solidFill>
        </a:ln>
      </dgm:spPr>
      <dgm:t>
        <a:bodyPr/>
        <a:lstStyle/>
        <a:p>
          <a:endParaRPr lang="ru-RU"/>
        </a:p>
      </dgm:t>
    </dgm:pt>
    <dgm:pt modelId="{94BDE7F4-C325-4F9F-861F-737FEF7EC2F2}" type="sibTrans" cxnId="{D5678925-B96D-4838-9F02-3DA2CE6C3F55}">
      <dgm:prSet/>
      <dgm:spPr/>
      <dgm:t>
        <a:bodyPr/>
        <a:lstStyle/>
        <a:p>
          <a:endParaRPr lang="ru-RU"/>
        </a:p>
      </dgm:t>
    </dgm:pt>
    <dgm:pt modelId="{70FD55D2-D37C-4B5A-87ED-A3997127785B}" type="pres">
      <dgm:prSet presAssocID="{B4F8A3B2-9303-4D6E-8569-36367AC3D8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82251D-89B4-4D6E-AD59-070E1C52397B}" type="pres">
      <dgm:prSet presAssocID="{C0F9E506-E492-489F-B981-4D4C990FECF2}" presName="hierRoot1" presStyleCnt="0">
        <dgm:presLayoutVars>
          <dgm:hierBranch val="init"/>
        </dgm:presLayoutVars>
      </dgm:prSet>
      <dgm:spPr/>
    </dgm:pt>
    <dgm:pt modelId="{C62E8A9A-F0A4-4D8C-90C2-7ADFCFF571AA}" type="pres">
      <dgm:prSet presAssocID="{C0F9E506-E492-489F-B981-4D4C990FECF2}" presName="rootComposite1" presStyleCnt="0"/>
      <dgm:spPr/>
    </dgm:pt>
    <dgm:pt modelId="{624045BB-57D0-4F21-884D-E5C45949BEB8}" type="pres">
      <dgm:prSet presAssocID="{C0F9E506-E492-489F-B981-4D4C990FECF2}" presName="rootText1" presStyleLbl="node0" presStyleIdx="0" presStyleCnt="1" custLinFactNeighborX="-772" custLinFactNeighborY="5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96AB60-FDEF-4B37-86D1-10F7C47A0B64}" type="pres">
      <dgm:prSet presAssocID="{C0F9E506-E492-489F-B981-4D4C990FEC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452912E-3D50-49FB-8AA7-2BCFBDD6BD7B}" type="pres">
      <dgm:prSet presAssocID="{C0F9E506-E492-489F-B981-4D4C990FECF2}" presName="hierChild2" presStyleCnt="0"/>
      <dgm:spPr/>
    </dgm:pt>
    <dgm:pt modelId="{F4E57BBA-F0A0-47AD-AE18-E4D5DD5020E3}" type="pres">
      <dgm:prSet presAssocID="{1F675204-423B-4484-8B81-432770BB080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D31CDFB-9A77-431B-AA32-77C011F9E883}" type="pres">
      <dgm:prSet presAssocID="{644DA50D-56E2-496E-97AB-43147FA3E2D9}" presName="hierRoot2" presStyleCnt="0">
        <dgm:presLayoutVars>
          <dgm:hierBranch val="init"/>
        </dgm:presLayoutVars>
      </dgm:prSet>
      <dgm:spPr/>
    </dgm:pt>
    <dgm:pt modelId="{6E2C4B1B-42D7-4FC5-9259-0D8D001BEB1A}" type="pres">
      <dgm:prSet presAssocID="{644DA50D-56E2-496E-97AB-43147FA3E2D9}" presName="rootComposite" presStyleCnt="0"/>
      <dgm:spPr/>
    </dgm:pt>
    <dgm:pt modelId="{E0F3011A-7FBE-4D13-8179-56359ECA2A2F}" type="pres">
      <dgm:prSet presAssocID="{644DA50D-56E2-496E-97AB-43147FA3E2D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BA803C-0824-4CC4-825E-1DBF356AC88C}" type="pres">
      <dgm:prSet presAssocID="{644DA50D-56E2-496E-97AB-43147FA3E2D9}" presName="rootConnector" presStyleLbl="node2" presStyleIdx="0" presStyleCnt="2"/>
      <dgm:spPr/>
      <dgm:t>
        <a:bodyPr/>
        <a:lstStyle/>
        <a:p>
          <a:endParaRPr lang="ru-RU"/>
        </a:p>
      </dgm:t>
    </dgm:pt>
    <dgm:pt modelId="{FED9FD3F-BD6E-4D1A-934D-BA49741D5554}" type="pres">
      <dgm:prSet presAssocID="{644DA50D-56E2-496E-97AB-43147FA3E2D9}" presName="hierChild4" presStyleCnt="0"/>
      <dgm:spPr/>
    </dgm:pt>
    <dgm:pt modelId="{5DB033E8-0FAA-47CF-A775-2661D2D0D87B}" type="pres">
      <dgm:prSet presAssocID="{644DA50D-56E2-496E-97AB-43147FA3E2D9}" presName="hierChild5" presStyleCnt="0"/>
      <dgm:spPr/>
    </dgm:pt>
    <dgm:pt modelId="{6517A481-3CE2-479E-A1B0-50E5C2A21566}" type="pres">
      <dgm:prSet presAssocID="{AC4235F3-4DF1-40EA-9583-87620DC3125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FF3C644-C382-4746-9984-DAAFDA14C5EB}" type="pres">
      <dgm:prSet presAssocID="{FD103298-30AB-4FB9-A902-6779779F9BDA}" presName="hierRoot2" presStyleCnt="0">
        <dgm:presLayoutVars>
          <dgm:hierBranch val="init"/>
        </dgm:presLayoutVars>
      </dgm:prSet>
      <dgm:spPr/>
    </dgm:pt>
    <dgm:pt modelId="{8BAB2176-6E1D-4122-BB6B-C3B50D76F497}" type="pres">
      <dgm:prSet presAssocID="{FD103298-30AB-4FB9-A902-6779779F9BDA}" presName="rootComposite" presStyleCnt="0"/>
      <dgm:spPr/>
    </dgm:pt>
    <dgm:pt modelId="{87CE80A0-1FB3-4CF1-8C1A-C2684D480231}" type="pres">
      <dgm:prSet presAssocID="{FD103298-30AB-4FB9-A902-6779779F9BD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B748F4-2BD9-4E1B-9821-2B06E7BEF2AB}" type="pres">
      <dgm:prSet presAssocID="{FD103298-30AB-4FB9-A902-6779779F9BDA}" presName="rootConnector" presStyleLbl="node2" presStyleIdx="1" presStyleCnt="2"/>
      <dgm:spPr/>
      <dgm:t>
        <a:bodyPr/>
        <a:lstStyle/>
        <a:p>
          <a:endParaRPr lang="ru-RU"/>
        </a:p>
      </dgm:t>
    </dgm:pt>
    <dgm:pt modelId="{7252A569-0BDF-4E45-BAA0-3F1AE4884DA4}" type="pres">
      <dgm:prSet presAssocID="{FD103298-30AB-4FB9-A902-6779779F9BDA}" presName="hierChild4" presStyleCnt="0"/>
      <dgm:spPr/>
    </dgm:pt>
    <dgm:pt modelId="{7E589D14-0BA5-43BD-AEA6-024CE2A38D4D}" type="pres">
      <dgm:prSet presAssocID="{FD103298-30AB-4FB9-A902-6779779F9BDA}" presName="hierChild5" presStyleCnt="0"/>
      <dgm:spPr/>
    </dgm:pt>
    <dgm:pt modelId="{B1AD2819-7B32-4BA6-83BF-912960B5FFD7}" type="pres">
      <dgm:prSet presAssocID="{C0F9E506-E492-489F-B981-4D4C990FECF2}" presName="hierChild3" presStyleCnt="0"/>
      <dgm:spPr/>
    </dgm:pt>
  </dgm:ptLst>
  <dgm:cxnLst>
    <dgm:cxn modelId="{F2DE4A03-89FF-469D-A4F0-21B30F99F643}" type="presOf" srcId="{644DA50D-56E2-496E-97AB-43147FA3E2D9}" destId="{2EBA803C-0824-4CC4-825E-1DBF356AC88C}" srcOrd="1" destOrd="0" presId="urn:microsoft.com/office/officeart/2005/8/layout/orgChart1"/>
    <dgm:cxn modelId="{9AEF6A8E-4D09-46ED-B808-7838D6672464}" srcId="{B4F8A3B2-9303-4D6E-8569-36367AC3D8D8}" destId="{C0F9E506-E492-489F-B981-4D4C990FECF2}" srcOrd="0" destOrd="0" parTransId="{98E4EF25-AC98-4F18-AE8B-68AFC93659E3}" sibTransId="{888B9882-B4ED-4DF1-80B3-877E7D051FAE}"/>
    <dgm:cxn modelId="{D6975337-B3FA-486F-BE5D-540C4048EDCA}" type="presOf" srcId="{644DA50D-56E2-496E-97AB-43147FA3E2D9}" destId="{E0F3011A-7FBE-4D13-8179-56359ECA2A2F}" srcOrd="0" destOrd="0" presId="urn:microsoft.com/office/officeart/2005/8/layout/orgChart1"/>
    <dgm:cxn modelId="{041EA4C3-8FF1-4E66-83EB-A84C0A3C462A}" type="presOf" srcId="{C0F9E506-E492-489F-B981-4D4C990FECF2}" destId="{624045BB-57D0-4F21-884D-E5C45949BEB8}" srcOrd="0" destOrd="0" presId="urn:microsoft.com/office/officeart/2005/8/layout/orgChart1"/>
    <dgm:cxn modelId="{F02419CA-9580-4652-8A82-065B4904AF80}" type="presOf" srcId="{B4F8A3B2-9303-4D6E-8569-36367AC3D8D8}" destId="{70FD55D2-D37C-4B5A-87ED-A3997127785B}" srcOrd="0" destOrd="0" presId="urn:microsoft.com/office/officeart/2005/8/layout/orgChart1"/>
    <dgm:cxn modelId="{17A813D2-0F28-4756-8E1C-2B5EC3F18573}" srcId="{C0F9E506-E492-489F-B981-4D4C990FECF2}" destId="{644DA50D-56E2-496E-97AB-43147FA3E2D9}" srcOrd="0" destOrd="0" parTransId="{1F675204-423B-4484-8B81-432770BB0805}" sibTransId="{3F6C44C0-1399-423A-85AB-55D908B8BAD7}"/>
    <dgm:cxn modelId="{41C17129-BDB6-4DAD-A388-0196644D9CA2}" type="presOf" srcId="{AC4235F3-4DF1-40EA-9583-87620DC31250}" destId="{6517A481-3CE2-479E-A1B0-50E5C2A21566}" srcOrd="0" destOrd="0" presId="urn:microsoft.com/office/officeart/2005/8/layout/orgChart1"/>
    <dgm:cxn modelId="{D5678925-B96D-4838-9F02-3DA2CE6C3F55}" srcId="{C0F9E506-E492-489F-B981-4D4C990FECF2}" destId="{FD103298-30AB-4FB9-A902-6779779F9BDA}" srcOrd="1" destOrd="0" parTransId="{AC4235F3-4DF1-40EA-9583-87620DC31250}" sibTransId="{94BDE7F4-C325-4F9F-861F-737FEF7EC2F2}"/>
    <dgm:cxn modelId="{16A6C74F-7C1E-42AE-870E-A43A0139D8DC}" type="presOf" srcId="{1F675204-423B-4484-8B81-432770BB0805}" destId="{F4E57BBA-F0A0-47AD-AE18-E4D5DD5020E3}" srcOrd="0" destOrd="0" presId="urn:microsoft.com/office/officeart/2005/8/layout/orgChart1"/>
    <dgm:cxn modelId="{E930B94A-8AC6-49F1-882B-6F7CCE8A1D0B}" type="presOf" srcId="{C0F9E506-E492-489F-B981-4D4C990FECF2}" destId="{2B96AB60-FDEF-4B37-86D1-10F7C47A0B64}" srcOrd="1" destOrd="0" presId="urn:microsoft.com/office/officeart/2005/8/layout/orgChart1"/>
    <dgm:cxn modelId="{79863579-59F2-4A64-A012-59E97B0501FF}" type="presOf" srcId="{FD103298-30AB-4FB9-A902-6779779F9BDA}" destId="{5AB748F4-2BD9-4E1B-9821-2B06E7BEF2AB}" srcOrd="1" destOrd="0" presId="urn:microsoft.com/office/officeart/2005/8/layout/orgChart1"/>
    <dgm:cxn modelId="{482D200C-896A-4020-AB53-F0B62A9F287D}" type="presOf" srcId="{FD103298-30AB-4FB9-A902-6779779F9BDA}" destId="{87CE80A0-1FB3-4CF1-8C1A-C2684D480231}" srcOrd="0" destOrd="0" presId="urn:microsoft.com/office/officeart/2005/8/layout/orgChart1"/>
    <dgm:cxn modelId="{48DA6074-DBE3-4542-A5FB-6BB6367D91E9}" type="presParOf" srcId="{70FD55D2-D37C-4B5A-87ED-A3997127785B}" destId="{8282251D-89B4-4D6E-AD59-070E1C52397B}" srcOrd="0" destOrd="0" presId="urn:microsoft.com/office/officeart/2005/8/layout/orgChart1"/>
    <dgm:cxn modelId="{A520682B-3A20-487A-86DC-AA61C06F2424}" type="presParOf" srcId="{8282251D-89B4-4D6E-AD59-070E1C52397B}" destId="{C62E8A9A-F0A4-4D8C-90C2-7ADFCFF571AA}" srcOrd="0" destOrd="0" presId="urn:microsoft.com/office/officeart/2005/8/layout/orgChart1"/>
    <dgm:cxn modelId="{1FC94858-1068-484D-A670-9BB04B9A3E1C}" type="presParOf" srcId="{C62E8A9A-F0A4-4D8C-90C2-7ADFCFF571AA}" destId="{624045BB-57D0-4F21-884D-E5C45949BEB8}" srcOrd="0" destOrd="0" presId="urn:microsoft.com/office/officeart/2005/8/layout/orgChart1"/>
    <dgm:cxn modelId="{31ABCC82-5775-43B9-998B-EC616E73FDFE}" type="presParOf" srcId="{C62E8A9A-F0A4-4D8C-90C2-7ADFCFF571AA}" destId="{2B96AB60-FDEF-4B37-86D1-10F7C47A0B64}" srcOrd="1" destOrd="0" presId="urn:microsoft.com/office/officeart/2005/8/layout/orgChart1"/>
    <dgm:cxn modelId="{30619837-1B3B-4C8E-93CE-6536128B743B}" type="presParOf" srcId="{8282251D-89B4-4D6E-AD59-070E1C52397B}" destId="{7452912E-3D50-49FB-8AA7-2BCFBDD6BD7B}" srcOrd="1" destOrd="0" presId="urn:microsoft.com/office/officeart/2005/8/layout/orgChart1"/>
    <dgm:cxn modelId="{BA193B57-C344-46C8-B019-D198B1D89328}" type="presParOf" srcId="{7452912E-3D50-49FB-8AA7-2BCFBDD6BD7B}" destId="{F4E57BBA-F0A0-47AD-AE18-E4D5DD5020E3}" srcOrd="0" destOrd="0" presId="urn:microsoft.com/office/officeart/2005/8/layout/orgChart1"/>
    <dgm:cxn modelId="{0DE668D4-E545-495E-B0AE-922AC757FBCF}" type="presParOf" srcId="{7452912E-3D50-49FB-8AA7-2BCFBDD6BD7B}" destId="{BD31CDFB-9A77-431B-AA32-77C011F9E883}" srcOrd="1" destOrd="0" presId="urn:microsoft.com/office/officeart/2005/8/layout/orgChart1"/>
    <dgm:cxn modelId="{E5B0B23D-6B77-4083-BBDE-E37BDF4776C3}" type="presParOf" srcId="{BD31CDFB-9A77-431B-AA32-77C011F9E883}" destId="{6E2C4B1B-42D7-4FC5-9259-0D8D001BEB1A}" srcOrd="0" destOrd="0" presId="urn:microsoft.com/office/officeart/2005/8/layout/orgChart1"/>
    <dgm:cxn modelId="{B7F5BD5F-FEF4-4EC2-9C7A-9A28E1BAC75D}" type="presParOf" srcId="{6E2C4B1B-42D7-4FC5-9259-0D8D001BEB1A}" destId="{E0F3011A-7FBE-4D13-8179-56359ECA2A2F}" srcOrd="0" destOrd="0" presId="urn:microsoft.com/office/officeart/2005/8/layout/orgChart1"/>
    <dgm:cxn modelId="{CC6FBCA4-76EF-4946-8EA4-F7CE70861337}" type="presParOf" srcId="{6E2C4B1B-42D7-4FC5-9259-0D8D001BEB1A}" destId="{2EBA803C-0824-4CC4-825E-1DBF356AC88C}" srcOrd="1" destOrd="0" presId="urn:microsoft.com/office/officeart/2005/8/layout/orgChart1"/>
    <dgm:cxn modelId="{42473257-6982-4607-BB84-CDDD10B0A800}" type="presParOf" srcId="{BD31CDFB-9A77-431B-AA32-77C011F9E883}" destId="{FED9FD3F-BD6E-4D1A-934D-BA49741D5554}" srcOrd="1" destOrd="0" presId="urn:microsoft.com/office/officeart/2005/8/layout/orgChart1"/>
    <dgm:cxn modelId="{E99D7ED1-ACBC-4046-8598-985ADC32A100}" type="presParOf" srcId="{BD31CDFB-9A77-431B-AA32-77C011F9E883}" destId="{5DB033E8-0FAA-47CF-A775-2661D2D0D87B}" srcOrd="2" destOrd="0" presId="urn:microsoft.com/office/officeart/2005/8/layout/orgChart1"/>
    <dgm:cxn modelId="{78E4176F-2C2F-463F-92DC-C9CBF42F7886}" type="presParOf" srcId="{7452912E-3D50-49FB-8AA7-2BCFBDD6BD7B}" destId="{6517A481-3CE2-479E-A1B0-50E5C2A21566}" srcOrd="2" destOrd="0" presId="urn:microsoft.com/office/officeart/2005/8/layout/orgChart1"/>
    <dgm:cxn modelId="{919A17B6-D3F1-4078-8402-8C39AB157351}" type="presParOf" srcId="{7452912E-3D50-49FB-8AA7-2BCFBDD6BD7B}" destId="{EFF3C644-C382-4746-9984-DAAFDA14C5EB}" srcOrd="3" destOrd="0" presId="urn:microsoft.com/office/officeart/2005/8/layout/orgChart1"/>
    <dgm:cxn modelId="{299603D9-4D65-4968-A8FF-A45F4B5A1D3D}" type="presParOf" srcId="{EFF3C644-C382-4746-9984-DAAFDA14C5EB}" destId="{8BAB2176-6E1D-4122-BB6B-C3B50D76F497}" srcOrd="0" destOrd="0" presId="urn:microsoft.com/office/officeart/2005/8/layout/orgChart1"/>
    <dgm:cxn modelId="{B4538253-E164-4C26-A263-E0232D4B9937}" type="presParOf" srcId="{8BAB2176-6E1D-4122-BB6B-C3B50D76F497}" destId="{87CE80A0-1FB3-4CF1-8C1A-C2684D480231}" srcOrd="0" destOrd="0" presId="urn:microsoft.com/office/officeart/2005/8/layout/orgChart1"/>
    <dgm:cxn modelId="{77B2E99B-4866-47F6-A11E-9C7B17AE40E9}" type="presParOf" srcId="{8BAB2176-6E1D-4122-BB6B-C3B50D76F497}" destId="{5AB748F4-2BD9-4E1B-9821-2B06E7BEF2AB}" srcOrd="1" destOrd="0" presId="urn:microsoft.com/office/officeart/2005/8/layout/orgChart1"/>
    <dgm:cxn modelId="{1294D51C-7A30-44EE-88D4-FBE142002828}" type="presParOf" srcId="{EFF3C644-C382-4746-9984-DAAFDA14C5EB}" destId="{7252A569-0BDF-4E45-BAA0-3F1AE4884DA4}" srcOrd="1" destOrd="0" presId="urn:microsoft.com/office/officeart/2005/8/layout/orgChart1"/>
    <dgm:cxn modelId="{E91713A1-D724-4678-8701-D0296E706589}" type="presParOf" srcId="{EFF3C644-C382-4746-9984-DAAFDA14C5EB}" destId="{7E589D14-0BA5-43BD-AEA6-024CE2A38D4D}" srcOrd="2" destOrd="0" presId="urn:microsoft.com/office/officeart/2005/8/layout/orgChart1"/>
    <dgm:cxn modelId="{233FFAD3-6B0F-4711-8556-E7C13D60D542}" type="presParOf" srcId="{8282251D-89B4-4D6E-AD59-070E1C52397B}" destId="{B1AD2819-7B32-4BA6-83BF-912960B5FF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443106-F22B-4A20-8362-F829E5ED4D5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D11208-C7C3-433B-8E96-9989D6FF19DF}">
      <dgm:prSet phldrT="[Текст]" custT="1"/>
      <dgm:spPr>
        <a:solidFill>
          <a:srgbClr val="A8DBE0"/>
        </a:solidFill>
      </dgm:spPr>
      <dgm:t>
        <a:bodyPr/>
        <a:lstStyle/>
        <a:p>
          <a:r>
            <a:rPr lang="ru-RU" sz="1800" dirty="0" smtClean="0">
              <a:solidFill>
                <a:schemeClr val="accent6"/>
              </a:solidFill>
            </a:rPr>
            <a:t>Осуществление технологического присоединения без заключения договора</a:t>
          </a:r>
          <a:endParaRPr lang="ru-RU" sz="1800" dirty="0">
            <a:solidFill>
              <a:schemeClr val="accent6"/>
            </a:solidFill>
          </a:endParaRPr>
        </a:p>
      </dgm:t>
    </dgm:pt>
    <dgm:pt modelId="{753FA85A-4613-4F9C-8142-73592310194B}" type="parTrans" cxnId="{9DE5437A-BDD7-46BB-9F99-B5EFCF9F6649}">
      <dgm:prSet/>
      <dgm:spPr/>
      <dgm:t>
        <a:bodyPr/>
        <a:lstStyle/>
        <a:p>
          <a:endParaRPr lang="ru-RU"/>
        </a:p>
      </dgm:t>
    </dgm:pt>
    <dgm:pt modelId="{A81D22EF-45C5-4872-9D6A-FF4C3630B60D}" type="sibTrans" cxnId="{9DE5437A-BDD7-46BB-9F99-B5EFCF9F6649}">
      <dgm:prSet/>
      <dgm:spPr>
        <a:solidFill>
          <a:srgbClr val="000099"/>
        </a:solidFill>
      </dgm:spPr>
      <dgm:t>
        <a:bodyPr/>
        <a:lstStyle/>
        <a:p>
          <a:endParaRPr lang="ru-RU"/>
        </a:p>
      </dgm:t>
    </dgm:pt>
    <dgm:pt modelId="{508BE0BB-70C6-4BCF-8F86-78A3D50244BA}">
      <dgm:prSet phldrT="[Текст]" custT="1"/>
      <dgm:spPr>
        <a:solidFill>
          <a:srgbClr val="A8DBE0"/>
        </a:solidFill>
      </dgm:spPr>
      <dgm:t>
        <a:bodyPr/>
        <a:lstStyle/>
        <a:p>
          <a:r>
            <a:rPr lang="ru-RU" sz="1800" b="0" dirty="0" smtClean="0">
              <a:solidFill>
                <a:schemeClr val="accent6"/>
              </a:solidFill>
            </a:rPr>
            <a:t>Не включение расходов сетевой организации на реконструкцию и (или) новое строительство, связанные с данным технологическим присоединением</a:t>
          </a:r>
          <a:endParaRPr lang="ru-RU" sz="1800" b="0" dirty="0">
            <a:solidFill>
              <a:schemeClr val="accent6"/>
            </a:solidFill>
          </a:endParaRPr>
        </a:p>
      </dgm:t>
    </dgm:pt>
    <dgm:pt modelId="{CCCC4177-0F60-4E7C-8A34-F3F665592DA0}" type="parTrans" cxnId="{DA195759-03D9-49CE-8018-FB6B138FDD37}">
      <dgm:prSet/>
      <dgm:spPr/>
      <dgm:t>
        <a:bodyPr/>
        <a:lstStyle/>
        <a:p>
          <a:endParaRPr lang="ru-RU"/>
        </a:p>
      </dgm:t>
    </dgm:pt>
    <dgm:pt modelId="{65B45B11-EE00-49F6-A91D-49F502B501A9}" type="sibTrans" cxnId="{DA195759-03D9-49CE-8018-FB6B138FDD37}">
      <dgm:prSet/>
      <dgm:spPr>
        <a:solidFill>
          <a:srgbClr val="000099"/>
        </a:solidFill>
      </dgm:spPr>
      <dgm:t>
        <a:bodyPr/>
        <a:lstStyle/>
        <a:p>
          <a:endParaRPr lang="ru-RU"/>
        </a:p>
      </dgm:t>
    </dgm:pt>
    <dgm:pt modelId="{51F339F5-4254-40CD-89CD-B2E19F451273}">
      <dgm:prSet phldrT="[Текст]" custT="1"/>
      <dgm:spPr>
        <a:solidFill>
          <a:srgbClr val="A8DBE0"/>
        </a:solidFill>
      </dgm:spPr>
      <dgm:t>
        <a:bodyPr/>
        <a:lstStyle/>
        <a:p>
          <a:r>
            <a:rPr lang="ru-RU" sz="1800" b="0" dirty="0" smtClean="0">
              <a:solidFill>
                <a:schemeClr val="accent6"/>
              </a:solidFill>
            </a:rPr>
            <a:t>Невыполнение договора на ТП и отсутствие до настоящего времени надлежащего оформления существующего технологического присоединения</a:t>
          </a:r>
          <a:endParaRPr lang="ru-RU" sz="1800" b="0" dirty="0">
            <a:solidFill>
              <a:schemeClr val="accent6"/>
            </a:solidFill>
          </a:endParaRPr>
        </a:p>
      </dgm:t>
    </dgm:pt>
    <dgm:pt modelId="{3FC16584-CFBF-4D2A-A0A8-28FCA371D04D}" type="parTrans" cxnId="{17CEB7A4-09B9-493B-84E4-85332BFD0A4F}">
      <dgm:prSet/>
      <dgm:spPr/>
      <dgm:t>
        <a:bodyPr/>
        <a:lstStyle/>
        <a:p>
          <a:endParaRPr lang="ru-RU"/>
        </a:p>
      </dgm:t>
    </dgm:pt>
    <dgm:pt modelId="{FDD06D45-0492-4F6D-80E2-2FF6366848F7}" type="sibTrans" cxnId="{17CEB7A4-09B9-493B-84E4-85332BFD0A4F}">
      <dgm:prSet/>
      <dgm:spPr/>
      <dgm:t>
        <a:bodyPr/>
        <a:lstStyle/>
        <a:p>
          <a:endParaRPr lang="ru-RU"/>
        </a:p>
      </dgm:t>
    </dgm:pt>
    <dgm:pt modelId="{C45FA0AB-1170-456D-A79E-1AE20F1C1392}" type="pres">
      <dgm:prSet presAssocID="{05443106-F22B-4A20-8362-F829E5ED4D5B}" presName="Name0" presStyleCnt="0">
        <dgm:presLayoutVars>
          <dgm:dir/>
          <dgm:resizeHandles val="exact"/>
        </dgm:presLayoutVars>
      </dgm:prSet>
      <dgm:spPr/>
    </dgm:pt>
    <dgm:pt modelId="{BAB3B50C-9F65-4C0A-A4AE-CCE27D538CFA}" type="pres">
      <dgm:prSet presAssocID="{D1D11208-C7C3-433B-8E96-9989D6FF19DF}" presName="node" presStyleLbl="node1" presStyleIdx="0" presStyleCnt="3" custScaleX="128903" custLinFactNeighborX="-1219" custLinFactNeighborY="-1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C0994-BC4F-4480-9810-819AB8CCDC8A}" type="pres">
      <dgm:prSet presAssocID="{A81D22EF-45C5-4872-9D6A-FF4C3630B60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6CC2112-B2EC-48E2-87AF-4FE70AB6E94F}" type="pres">
      <dgm:prSet presAssocID="{A81D22EF-45C5-4872-9D6A-FF4C3630B60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DE12B7C-E905-4B9B-800E-30066E937855}" type="pres">
      <dgm:prSet presAssocID="{508BE0BB-70C6-4BCF-8F86-78A3D50244BA}" presName="node" presStyleLbl="node1" presStyleIdx="1" presStyleCnt="3" custScaleX="129658" custLinFactNeighborX="12611" custLinFactNeighborY="-1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63D15-F3BA-43C3-BEB3-96E7E077F947}" type="pres">
      <dgm:prSet presAssocID="{65B45B11-EE00-49F6-A91D-49F502B501A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8BA6F8B-BBA7-47FA-9F2A-B626B11872A5}" type="pres">
      <dgm:prSet presAssocID="{65B45B11-EE00-49F6-A91D-49F502B501A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6C36471-B4FA-4E7D-9EC3-67B398A9EAB7}" type="pres">
      <dgm:prSet presAssocID="{51F339F5-4254-40CD-89CD-B2E19F451273}" presName="node" presStyleLbl="node1" presStyleIdx="2" presStyleCnt="3" custScaleX="153846" custLinFactNeighborX="-442" custLinFactNeighborY="-1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5AB68B-2B59-481A-9EFA-76FD640D00A0}" type="presOf" srcId="{51F339F5-4254-40CD-89CD-B2E19F451273}" destId="{16C36471-B4FA-4E7D-9EC3-67B398A9EAB7}" srcOrd="0" destOrd="0" presId="urn:microsoft.com/office/officeart/2005/8/layout/process1"/>
    <dgm:cxn modelId="{C540F1F2-7003-4577-A9BF-64DF199D8C68}" type="presOf" srcId="{65B45B11-EE00-49F6-A91D-49F502B501A9}" destId="{C8BA6F8B-BBA7-47FA-9F2A-B626B11872A5}" srcOrd="1" destOrd="0" presId="urn:microsoft.com/office/officeart/2005/8/layout/process1"/>
    <dgm:cxn modelId="{C684E57D-C520-4578-A691-1E6A137807E5}" type="presOf" srcId="{D1D11208-C7C3-433B-8E96-9989D6FF19DF}" destId="{BAB3B50C-9F65-4C0A-A4AE-CCE27D538CFA}" srcOrd="0" destOrd="0" presId="urn:microsoft.com/office/officeart/2005/8/layout/process1"/>
    <dgm:cxn modelId="{56EC4DA5-2212-4F16-BCC5-F8B16B99C9D9}" type="presOf" srcId="{A81D22EF-45C5-4872-9D6A-FF4C3630B60D}" destId="{D6CC2112-B2EC-48E2-87AF-4FE70AB6E94F}" srcOrd="1" destOrd="0" presId="urn:microsoft.com/office/officeart/2005/8/layout/process1"/>
    <dgm:cxn modelId="{17CEB7A4-09B9-493B-84E4-85332BFD0A4F}" srcId="{05443106-F22B-4A20-8362-F829E5ED4D5B}" destId="{51F339F5-4254-40CD-89CD-B2E19F451273}" srcOrd="2" destOrd="0" parTransId="{3FC16584-CFBF-4D2A-A0A8-28FCA371D04D}" sibTransId="{FDD06D45-0492-4F6D-80E2-2FF6366848F7}"/>
    <dgm:cxn modelId="{0088AFDD-5B2B-4C77-89A6-AFC362788AE5}" type="presOf" srcId="{A81D22EF-45C5-4872-9D6A-FF4C3630B60D}" destId="{EFBC0994-BC4F-4480-9810-819AB8CCDC8A}" srcOrd="0" destOrd="0" presId="urn:microsoft.com/office/officeart/2005/8/layout/process1"/>
    <dgm:cxn modelId="{C3CD8619-E6FE-4CD0-8B14-C9B64258FA71}" type="presOf" srcId="{05443106-F22B-4A20-8362-F829E5ED4D5B}" destId="{C45FA0AB-1170-456D-A79E-1AE20F1C1392}" srcOrd="0" destOrd="0" presId="urn:microsoft.com/office/officeart/2005/8/layout/process1"/>
    <dgm:cxn modelId="{54A37741-EB73-4F02-B1D2-B416B60CFD29}" type="presOf" srcId="{65B45B11-EE00-49F6-A91D-49F502B501A9}" destId="{36863D15-F3BA-43C3-BEB3-96E7E077F947}" srcOrd="0" destOrd="0" presId="urn:microsoft.com/office/officeart/2005/8/layout/process1"/>
    <dgm:cxn modelId="{7E279E01-86FF-4D1D-B24E-762ADA351322}" type="presOf" srcId="{508BE0BB-70C6-4BCF-8F86-78A3D50244BA}" destId="{ADE12B7C-E905-4B9B-800E-30066E937855}" srcOrd="0" destOrd="0" presId="urn:microsoft.com/office/officeart/2005/8/layout/process1"/>
    <dgm:cxn modelId="{DA195759-03D9-49CE-8018-FB6B138FDD37}" srcId="{05443106-F22B-4A20-8362-F829E5ED4D5B}" destId="{508BE0BB-70C6-4BCF-8F86-78A3D50244BA}" srcOrd="1" destOrd="0" parTransId="{CCCC4177-0F60-4E7C-8A34-F3F665592DA0}" sibTransId="{65B45B11-EE00-49F6-A91D-49F502B501A9}"/>
    <dgm:cxn modelId="{9DE5437A-BDD7-46BB-9F99-B5EFCF9F6649}" srcId="{05443106-F22B-4A20-8362-F829E5ED4D5B}" destId="{D1D11208-C7C3-433B-8E96-9989D6FF19DF}" srcOrd="0" destOrd="0" parTransId="{753FA85A-4613-4F9C-8142-73592310194B}" sibTransId="{A81D22EF-45C5-4872-9D6A-FF4C3630B60D}"/>
    <dgm:cxn modelId="{14FC8375-C8DE-4D5E-BCAD-E4F66543AA19}" type="presParOf" srcId="{C45FA0AB-1170-456D-A79E-1AE20F1C1392}" destId="{BAB3B50C-9F65-4C0A-A4AE-CCE27D538CFA}" srcOrd="0" destOrd="0" presId="urn:microsoft.com/office/officeart/2005/8/layout/process1"/>
    <dgm:cxn modelId="{92732A78-8357-4ECB-8EE6-3F094FEAAF46}" type="presParOf" srcId="{C45FA0AB-1170-456D-A79E-1AE20F1C1392}" destId="{EFBC0994-BC4F-4480-9810-819AB8CCDC8A}" srcOrd="1" destOrd="0" presId="urn:microsoft.com/office/officeart/2005/8/layout/process1"/>
    <dgm:cxn modelId="{570C583E-5D0D-4228-A578-23B8CBE9BD60}" type="presParOf" srcId="{EFBC0994-BC4F-4480-9810-819AB8CCDC8A}" destId="{D6CC2112-B2EC-48E2-87AF-4FE70AB6E94F}" srcOrd="0" destOrd="0" presId="urn:microsoft.com/office/officeart/2005/8/layout/process1"/>
    <dgm:cxn modelId="{8EC7952A-3E62-4656-BC8A-150E4A03B9D6}" type="presParOf" srcId="{C45FA0AB-1170-456D-A79E-1AE20F1C1392}" destId="{ADE12B7C-E905-4B9B-800E-30066E937855}" srcOrd="2" destOrd="0" presId="urn:microsoft.com/office/officeart/2005/8/layout/process1"/>
    <dgm:cxn modelId="{559D8CCA-09C7-4216-9C74-2341C0CF99F7}" type="presParOf" srcId="{C45FA0AB-1170-456D-A79E-1AE20F1C1392}" destId="{36863D15-F3BA-43C3-BEB3-96E7E077F947}" srcOrd="3" destOrd="0" presId="urn:microsoft.com/office/officeart/2005/8/layout/process1"/>
    <dgm:cxn modelId="{76307D06-85D6-44B5-B4B8-7C508786DBA7}" type="presParOf" srcId="{36863D15-F3BA-43C3-BEB3-96E7E077F947}" destId="{C8BA6F8B-BBA7-47FA-9F2A-B626B11872A5}" srcOrd="0" destOrd="0" presId="urn:microsoft.com/office/officeart/2005/8/layout/process1"/>
    <dgm:cxn modelId="{EBC1BD5F-B51A-4CA0-B3ED-06D4AFADE492}" type="presParOf" srcId="{C45FA0AB-1170-456D-A79E-1AE20F1C1392}" destId="{16C36471-B4FA-4E7D-9EC3-67B398A9EAB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6EE4FC-BAE1-4B3E-883D-01FA4DC8B7E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3F1B51A-F8F5-4E42-A570-A969D7AE6C52}">
      <dgm:prSet phldrT="[Текст]" custT="1"/>
      <dgm:spPr>
        <a:solidFill>
          <a:srgbClr val="A8DBE0"/>
        </a:solidFill>
      </dgm:spPr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Внести изменения в НПА</a:t>
          </a:r>
          <a:endParaRPr lang="ru-RU" sz="2000" dirty="0">
            <a:solidFill>
              <a:schemeClr val="accent6"/>
            </a:solidFill>
          </a:endParaRPr>
        </a:p>
      </dgm:t>
    </dgm:pt>
    <dgm:pt modelId="{8317B51F-0D9D-4233-8C2C-B899A0693058}" type="parTrans" cxnId="{7C83C421-2FAB-44B5-8DA6-46BCA3C8D05A}">
      <dgm:prSet/>
      <dgm:spPr/>
      <dgm:t>
        <a:bodyPr/>
        <a:lstStyle/>
        <a:p>
          <a:endParaRPr lang="ru-RU"/>
        </a:p>
      </dgm:t>
    </dgm:pt>
    <dgm:pt modelId="{CB87E703-D908-45C9-9D11-C94536CA6C81}" type="sibTrans" cxnId="{7C83C421-2FAB-44B5-8DA6-46BCA3C8D05A}">
      <dgm:prSet/>
      <dgm:spPr>
        <a:solidFill>
          <a:srgbClr val="000099"/>
        </a:solidFill>
      </dgm:spPr>
      <dgm:t>
        <a:bodyPr/>
        <a:lstStyle/>
        <a:p>
          <a:endParaRPr lang="ru-RU"/>
        </a:p>
      </dgm:t>
    </dgm:pt>
    <dgm:pt modelId="{3D92C84A-A778-4B61-9CDD-76FEF9871B0B}">
      <dgm:prSet phldrT="[Текст]"/>
      <dgm:spPr>
        <a:solidFill>
          <a:srgbClr val="A8DBE0"/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Включить в полномочия органа регулирования тарифов основание для отказа в открытии (или закрытии) дела об установлении цен (тарифов) </a:t>
          </a:r>
          <a:endParaRPr lang="ru-RU" dirty="0">
            <a:solidFill>
              <a:schemeClr val="accent6"/>
            </a:solidFill>
          </a:endParaRPr>
        </a:p>
      </dgm:t>
    </dgm:pt>
    <dgm:pt modelId="{53D46498-965D-4755-9B9F-275BE5F7A87E}" type="parTrans" cxnId="{B0D79AE1-30A5-4F1F-B806-EA3604318DF1}">
      <dgm:prSet/>
      <dgm:spPr/>
      <dgm:t>
        <a:bodyPr/>
        <a:lstStyle/>
        <a:p>
          <a:endParaRPr lang="ru-RU"/>
        </a:p>
      </dgm:t>
    </dgm:pt>
    <dgm:pt modelId="{0117CC9F-7C98-4610-99E3-EC74ECE19FC9}" type="sibTrans" cxnId="{B0D79AE1-30A5-4F1F-B806-EA3604318DF1}">
      <dgm:prSet/>
      <dgm:spPr>
        <a:solidFill>
          <a:srgbClr val="000099"/>
        </a:solidFill>
      </dgm:spPr>
      <dgm:t>
        <a:bodyPr/>
        <a:lstStyle/>
        <a:p>
          <a:endParaRPr lang="ru-RU"/>
        </a:p>
      </dgm:t>
    </dgm:pt>
    <dgm:pt modelId="{71A64442-B0DA-4214-A7CF-D145FC8B03F5}">
      <dgm:prSet phldrT="[Текст]"/>
      <dgm:spPr>
        <a:solidFill>
          <a:srgbClr val="A8DBE0"/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Представление регулируемой организацией правоустанавливающих документов, оформленных с нарушением требований действующего законодательства</a:t>
          </a:r>
          <a:endParaRPr lang="ru-RU" dirty="0">
            <a:solidFill>
              <a:schemeClr val="accent6"/>
            </a:solidFill>
          </a:endParaRPr>
        </a:p>
      </dgm:t>
    </dgm:pt>
    <dgm:pt modelId="{295F78E9-1BCF-484A-8E69-37FA1596743F}" type="parTrans" cxnId="{2E102A7D-370C-49E5-8472-FF719CF3DCB0}">
      <dgm:prSet/>
      <dgm:spPr/>
      <dgm:t>
        <a:bodyPr/>
        <a:lstStyle/>
        <a:p>
          <a:endParaRPr lang="ru-RU"/>
        </a:p>
      </dgm:t>
    </dgm:pt>
    <dgm:pt modelId="{C9BFE6B6-BF05-46A8-BFF2-DF4BEB391B25}" type="sibTrans" cxnId="{2E102A7D-370C-49E5-8472-FF719CF3DCB0}">
      <dgm:prSet/>
      <dgm:spPr/>
      <dgm:t>
        <a:bodyPr/>
        <a:lstStyle/>
        <a:p>
          <a:endParaRPr lang="ru-RU"/>
        </a:p>
      </dgm:t>
    </dgm:pt>
    <dgm:pt modelId="{19CF94BD-953B-440D-A75B-54F8D426157B}" type="pres">
      <dgm:prSet presAssocID="{256EE4FC-BAE1-4B3E-883D-01FA4DC8B7E8}" presName="linearFlow" presStyleCnt="0">
        <dgm:presLayoutVars>
          <dgm:resizeHandles val="exact"/>
        </dgm:presLayoutVars>
      </dgm:prSet>
      <dgm:spPr/>
    </dgm:pt>
    <dgm:pt modelId="{E129F049-20BA-4FF2-8E48-BB643C62C439}" type="pres">
      <dgm:prSet presAssocID="{A3F1B51A-F8F5-4E42-A570-A969D7AE6C52}" presName="node" presStyleLbl="node1" presStyleIdx="0" presStyleCnt="3" custLinFactNeighborX="922" custLinFactNeighborY="6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F13FE-0211-4AFC-82D4-A281D895E861}" type="pres">
      <dgm:prSet presAssocID="{CB87E703-D908-45C9-9D11-C94536CA6C8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1B3888A-BC66-4FA0-9471-CD2ABB99B724}" type="pres">
      <dgm:prSet presAssocID="{CB87E703-D908-45C9-9D11-C94536CA6C8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450688F-F931-4D92-9805-95B59AA33FCB}" type="pres">
      <dgm:prSet presAssocID="{3D92C84A-A778-4B61-9CDD-76FEF9871B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C261B-5744-40FD-B66C-FEBBE68B4EC5}" type="pres">
      <dgm:prSet presAssocID="{0117CC9F-7C98-4610-99E3-EC74ECE19FC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8C55208-1C96-4E57-A419-29D25A1BB31D}" type="pres">
      <dgm:prSet presAssocID="{0117CC9F-7C98-4610-99E3-EC74ECE19FC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625C3F4-D19C-466B-9644-8E87FBE74FCB}" type="pres">
      <dgm:prSet presAssocID="{71A64442-B0DA-4214-A7CF-D145FC8B03F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106B18-C696-42E0-A775-B00676F1660A}" type="presOf" srcId="{CB87E703-D908-45C9-9D11-C94536CA6C81}" destId="{CB8F13FE-0211-4AFC-82D4-A281D895E861}" srcOrd="0" destOrd="0" presId="urn:microsoft.com/office/officeart/2005/8/layout/process2"/>
    <dgm:cxn modelId="{54E60F52-C94F-4469-BB01-5D712EBDC2B8}" type="presOf" srcId="{3D92C84A-A778-4B61-9CDD-76FEF9871B0B}" destId="{4450688F-F931-4D92-9805-95B59AA33FCB}" srcOrd="0" destOrd="0" presId="urn:microsoft.com/office/officeart/2005/8/layout/process2"/>
    <dgm:cxn modelId="{2E102A7D-370C-49E5-8472-FF719CF3DCB0}" srcId="{256EE4FC-BAE1-4B3E-883D-01FA4DC8B7E8}" destId="{71A64442-B0DA-4214-A7CF-D145FC8B03F5}" srcOrd="2" destOrd="0" parTransId="{295F78E9-1BCF-484A-8E69-37FA1596743F}" sibTransId="{C9BFE6B6-BF05-46A8-BFF2-DF4BEB391B25}"/>
    <dgm:cxn modelId="{4CBC12A6-0F14-44B2-A14D-BDA8B596FF2A}" type="presOf" srcId="{CB87E703-D908-45C9-9D11-C94536CA6C81}" destId="{51B3888A-BC66-4FA0-9471-CD2ABB99B724}" srcOrd="1" destOrd="0" presId="urn:microsoft.com/office/officeart/2005/8/layout/process2"/>
    <dgm:cxn modelId="{BE271874-98FF-4FE7-BEF5-87EB4F2A6E65}" type="presOf" srcId="{256EE4FC-BAE1-4B3E-883D-01FA4DC8B7E8}" destId="{19CF94BD-953B-440D-A75B-54F8D426157B}" srcOrd="0" destOrd="0" presId="urn:microsoft.com/office/officeart/2005/8/layout/process2"/>
    <dgm:cxn modelId="{1E5B3FAD-58D2-4606-A023-B793EFAAB249}" type="presOf" srcId="{0117CC9F-7C98-4610-99E3-EC74ECE19FC9}" destId="{1A7C261B-5744-40FD-B66C-FEBBE68B4EC5}" srcOrd="0" destOrd="0" presId="urn:microsoft.com/office/officeart/2005/8/layout/process2"/>
    <dgm:cxn modelId="{E1A69028-26D5-4F85-96A7-B9CD9123532C}" type="presOf" srcId="{0117CC9F-7C98-4610-99E3-EC74ECE19FC9}" destId="{D8C55208-1C96-4E57-A419-29D25A1BB31D}" srcOrd="1" destOrd="0" presId="urn:microsoft.com/office/officeart/2005/8/layout/process2"/>
    <dgm:cxn modelId="{B0D79AE1-30A5-4F1F-B806-EA3604318DF1}" srcId="{256EE4FC-BAE1-4B3E-883D-01FA4DC8B7E8}" destId="{3D92C84A-A778-4B61-9CDD-76FEF9871B0B}" srcOrd="1" destOrd="0" parTransId="{53D46498-965D-4755-9B9F-275BE5F7A87E}" sibTransId="{0117CC9F-7C98-4610-99E3-EC74ECE19FC9}"/>
    <dgm:cxn modelId="{0A7D6543-AB72-4FF9-A312-3EDD55E00884}" type="presOf" srcId="{A3F1B51A-F8F5-4E42-A570-A969D7AE6C52}" destId="{E129F049-20BA-4FF2-8E48-BB643C62C439}" srcOrd="0" destOrd="0" presId="urn:microsoft.com/office/officeart/2005/8/layout/process2"/>
    <dgm:cxn modelId="{7C83C421-2FAB-44B5-8DA6-46BCA3C8D05A}" srcId="{256EE4FC-BAE1-4B3E-883D-01FA4DC8B7E8}" destId="{A3F1B51A-F8F5-4E42-A570-A969D7AE6C52}" srcOrd="0" destOrd="0" parTransId="{8317B51F-0D9D-4233-8C2C-B899A0693058}" sibTransId="{CB87E703-D908-45C9-9D11-C94536CA6C81}"/>
    <dgm:cxn modelId="{8E029DCF-20EB-45FB-9B71-5C9F15F57B38}" type="presOf" srcId="{71A64442-B0DA-4214-A7CF-D145FC8B03F5}" destId="{8625C3F4-D19C-466B-9644-8E87FBE74FCB}" srcOrd="0" destOrd="0" presId="urn:microsoft.com/office/officeart/2005/8/layout/process2"/>
    <dgm:cxn modelId="{BE2E30C8-31FE-4CE8-8220-C4072D74CBE2}" type="presParOf" srcId="{19CF94BD-953B-440D-A75B-54F8D426157B}" destId="{E129F049-20BA-4FF2-8E48-BB643C62C439}" srcOrd="0" destOrd="0" presId="urn:microsoft.com/office/officeart/2005/8/layout/process2"/>
    <dgm:cxn modelId="{C4B177F3-E520-421E-B6B0-E33952DAFA77}" type="presParOf" srcId="{19CF94BD-953B-440D-A75B-54F8D426157B}" destId="{CB8F13FE-0211-4AFC-82D4-A281D895E861}" srcOrd="1" destOrd="0" presId="urn:microsoft.com/office/officeart/2005/8/layout/process2"/>
    <dgm:cxn modelId="{6D6036B5-B6B0-4AEC-BF95-1D42FAF65E2D}" type="presParOf" srcId="{CB8F13FE-0211-4AFC-82D4-A281D895E861}" destId="{51B3888A-BC66-4FA0-9471-CD2ABB99B724}" srcOrd="0" destOrd="0" presId="urn:microsoft.com/office/officeart/2005/8/layout/process2"/>
    <dgm:cxn modelId="{FA73D9B1-A119-413B-9AFA-E52E788B7C6C}" type="presParOf" srcId="{19CF94BD-953B-440D-A75B-54F8D426157B}" destId="{4450688F-F931-4D92-9805-95B59AA33FCB}" srcOrd="2" destOrd="0" presId="urn:microsoft.com/office/officeart/2005/8/layout/process2"/>
    <dgm:cxn modelId="{5BE55A6D-7EA7-4928-8D47-1A9413838C91}" type="presParOf" srcId="{19CF94BD-953B-440D-A75B-54F8D426157B}" destId="{1A7C261B-5744-40FD-B66C-FEBBE68B4EC5}" srcOrd="3" destOrd="0" presId="urn:microsoft.com/office/officeart/2005/8/layout/process2"/>
    <dgm:cxn modelId="{F95F778D-1693-4D40-AE14-129768958BCC}" type="presParOf" srcId="{1A7C261B-5744-40FD-B66C-FEBBE68B4EC5}" destId="{D8C55208-1C96-4E57-A419-29D25A1BB31D}" srcOrd="0" destOrd="0" presId="urn:microsoft.com/office/officeart/2005/8/layout/process2"/>
    <dgm:cxn modelId="{49DEA76E-B6A8-4382-94CD-D55843A10647}" type="presParOf" srcId="{19CF94BD-953B-440D-A75B-54F8D426157B}" destId="{8625C3F4-D19C-466B-9644-8E87FBE74F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52BC87-2F0A-4E7B-A11B-E9208144C5AC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4E614-C302-4674-A937-CB21996B2C4B}">
      <dgm:prSet phldrT="[Текст]" custT="1"/>
      <dgm:spPr>
        <a:solidFill>
          <a:srgbClr val="A8DBE0"/>
        </a:solidFill>
      </dgm:spPr>
      <dgm:t>
        <a:bodyPr/>
        <a:lstStyle/>
        <a:p>
          <a:endParaRPr lang="ru-RU" sz="1600" dirty="0" smtClean="0"/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b="1" dirty="0" smtClean="0"/>
        </a:p>
        <a:p>
          <a:endParaRPr lang="ru-RU" sz="1800" b="1" dirty="0" smtClean="0">
            <a:solidFill>
              <a:srgbClr val="000099"/>
            </a:solidFill>
          </a:endParaRPr>
        </a:p>
        <a:p>
          <a:endParaRPr lang="ru-RU" sz="1800" b="1" dirty="0" smtClean="0">
            <a:solidFill>
              <a:srgbClr val="000099"/>
            </a:solidFill>
          </a:endParaRPr>
        </a:p>
        <a:p>
          <a:r>
            <a:rPr lang="ru-RU" sz="1800" b="1" dirty="0" smtClean="0">
              <a:solidFill>
                <a:srgbClr val="C00000"/>
              </a:solidFill>
            </a:rPr>
            <a:t>Дело №  А55-5470/2014</a:t>
          </a:r>
        </a:p>
        <a:p>
          <a:r>
            <a:rPr lang="ru-RU" sz="2000" b="1" dirty="0" smtClean="0">
              <a:solidFill>
                <a:schemeClr val="accent6"/>
              </a:solidFill>
            </a:rPr>
            <a:t>Получение платы за услуги по передаче электроэнергии посредством объектов </a:t>
          </a:r>
          <a:r>
            <a:rPr lang="ru-RU" sz="2000" b="1" dirty="0" err="1" smtClean="0">
              <a:solidFill>
                <a:schemeClr val="accent6"/>
              </a:solidFill>
            </a:rPr>
            <a:t>электросетевого</a:t>
          </a:r>
          <a:r>
            <a:rPr lang="ru-RU" sz="2000" b="1" dirty="0" smtClean="0">
              <a:solidFill>
                <a:schemeClr val="accent6"/>
              </a:solidFill>
            </a:rPr>
            <a:t> хозяйства, не учтенных при утверждении тарифа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ПРАВОМЕРНО</a:t>
          </a:r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dirty="0" smtClean="0"/>
        </a:p>
        <a:p>
          <a:endParaRPr lang="ru-RU" sz="1600" dirty="0"/>
        </a:p>
      </dgm:t>
    </dgm:pt>
    <dgm:pt modelId="{2BC0F640-C825-4343-8F00-485AB34CD406}" type="parTrans" cxnId="{1525B8C1-F553-4899-A877-F0AEC95E8BA5}">
      <dgm:prSet/>
      <dgm:spPr/>
      <dgm:t>
        <a:bodyPr/>
        <a:lstStyle/>
        <a:p>
          <a:endParaRPr lang="ru-RU"/>
        </a:p>
      </dgm:t>
    </dgm:pt>
    <dgm:pt modelId="{C15BF50B-D045-49D7-94C1-32FAA7ED9DDA}" type="sibTrans" cxnId="{1525B8C1-F553-4899-A877-F0AEC95E8BA5}">
      <dgm:prSet/>
      <dgm:spPr/>
      <dgm:t>
        <a:bodyPr/>
        <a:lstStyle/>
        <a:p>
          <a:endParaRPr lang="ru-RU"/>
        </a:p>
      </dgm:t>
    </dgm:pt>
    <dgm:pt modelId="{0FBEA22E-0516-42E6-B2D0-F8C316888CFE}">
      <dgm:prSet phldrT="[Текст]" custT="1"/>
      <dgm:spPr>
        <a:solidFill>
          <a:srgbClr val="A8DBE0"/>
        </a:solidFill>
      </dgm:spPr>
      <dgm:t>
        <a:bodyPr/>
        <a:lstStyle/>
        <a:p>
          <a:pPr algn="ctr"/>
          <a:endParaRPr lang="ru-RU" sz="1600" dirty="0" smtClean="0">
            <a:solidFill>
              <a:srgbClr val="000099"/>
            </a:solidFill>
          </a:endParaRPr>
        </a:p>
        <a:p>
          <a:pPr algn="ctr"/>
          <a:endParaRPr lang="ru-RU" sz="1600" dirty="0" smtClean="0">
            <a:solidFill>
              <a:srgbClr val="000099"/>
            </a:solidFill>
          </a:endParaRPr>
        </a:p>
        <a:p>
          <a:pPr algn="ctr"/>
          <a:endParaRPr lang="ru-RU" sz="1600" dirty="0" smtClean="0">
            <a:solidFill>
              <a:srgbClr val="000099"/>
            </a:solidFill>
          </a:endParaRPr>
        </a:p>
        <a:p>
          <a:pPr algn="ctr"/>
          <a:endParaRPr lang="ru-RU" sz="1600" dirty="0" smtClean="0">
            <a:solidFill>
              <a:srgbClr val="000099"/>
            </a:solidFill>
          </a:endParaRPr>
        </a:p>
        <a:p>
          <a:pPr algn="ctr"/>
          <a:endParaRPr lang="ru-RU" sz="1600" dirty="0" smtClean="0">
            <a:solidFill>
              <a:srgbClr val="000099"/>
            </a:solidFill>
          </a:endParaRPr>
        </a:p>
        <a:p>
          <a:pPr algn="ctr"/>
          <a:endParaRPr lang="ru-RU" sz="1600" b="1" dirty="0" smtClean="0">
            <a:solidFill>
              <a:srgbClr val="000099"/>
            </a:solidFill>
          </a:endParaRPr>
        </a:p>
        <a:p>
          <a:pPr algn="ctr"/>
          <a:r>
            <a:rPr lang="ru-RU" sz="1600" b="1" dirty="0" smtClean="0">
              <a:solidFill>
                <a:srgbClr val="C00000"/>
              </a:solidFill>
            </a:rPr>
            <a:t>Дело    № А49-4064/2016</a:t>
          </a:r>
        </a:p>
        <a:p>
          <a:pPr algn="ctr"/>
          <a:r>
            <a:rPr lang="ru-RU" sz="1600" b="1" dirty="0" smtClean="0">
              <a:solidFill>
                <a:srgbClr val="C00000"/>
              </a:solidFill>
            </a:rPr>
            <a:t>Дело    № А79-6718/2016</a:t>
          </a:r>
        </a:p>
        <a:p>
          <a:pPr algn="ctr"/>
          <a:r>
            <a:rPr lang="ru-RU" sz="1600" b="1" dirty="0" smtClean="0">
              <a:solidFill>
                <a:srgbClr val="C00000"/>
              </a:solidFill>
            </a:rPr>
            <a:t>Дело № А40-184764/2016 </a:t>
          </a:r>
          <a:endParaRPr lang="ru-RU" sz="1600" dirty="0" smtClean="0">
            <a:solidFill>
              <a:srgbClr val="C00000"/>
            </a:solidFill>
          </a:endParaRPr>
        </a:p>
        <a:p>
          <a:pPr algn="ctr"/>
          <a:r>
            <a:rPr lang="ru-RU" sz="1800" b="1" dirty="0" smtClean="0">
              <a:solidFill>
                <a:schemeClr val="accent6"/>
              </a:solidFill>
            </a:rPr>
            <a:t>Получение платы за услуги по передаче электроэнергии посредством объектов </a:t>
          </a:r>
          <a:r>
            <a:rPr lang="ru-RU" sz="1800" b="1" dirty="0" err="1" smtClean="0">
              <a:solidFill>
                <a:schemeClr val="accent6"/>
              </a:solidFill>
            </a:rPr>
            <a:t>электросетевого</a:t>
          </a:r>
          <a:r>
            <a:rPr lang="ru-RU" sz="1800" b="1" dirty="0" smtClean="0">
              <a:solidFill>
                <a:schemeClr val="accent6"/>
              </a:solidFill>
            </a:rPr>
            <a:t> хозяйства, не учтенных при утверждении тарифа </a:t>
          </a:r>
          <a:r>
            <a:rPr lang="ru-RU" sz="1800" b="1" dirty="0" smtClean="0">
              <a:solidFill>
                <a:srgbClr val="C00000"/>
              </a:solidFill>
            </a:rPr>
            <a:t>НЕПРАВОМЕРНО </a:t>
          </a:r>
          <a:r>
            <a:rPr lang="ru-RU" sz="1800" b="1" dirty="0" smtClean="0">
              <a:solidFill>
                <a:srgbClr val="000099"/>
              </a:solidFill>
            </a:rPr>
            <a:t> </a:t>
          </a:r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/>
        </a:p>
      </dgm:t>
    </dgm:pt>
    <dgm:pt modelId="{0D0F535B-BF9E-4B78-B245-0FAA4B302D65}" type="sibTrans" cxnId="{207EAD45-45A8-45FC-B3DD-CA59B1A5659F}">
      <dgm:prSet/>
      <dgm:spPr/>
      <dgm:t>
        <a:bodyPr/>
        <a:lstStyle/>
        <a:p>
          <a:endParaRPr lang="ru-RU"/>
        </a:p>
      </dgm:t>
    </dgm:pt>
    <dgm:pt modelId="{F54F5D86-B2BF-422B-986B-E087FB70E358}" type="parTrans" cxnId="{207EAD45-45A8-45FC-B3DD-CA59B1A5659F}">
      <dgm:prSet/>
      <dgm:spPr/>
      <dgm:t>
        <a:bodyPr/>
        <a:lstStyle/>
        <a:p>
          <a:endParaRPr lang="ru-RU"/>
        </a:p>
      </dgm:t>
    </dgm:pt>
    <dgm:pt modelId="{04E3C275-6D58-4D5A-A529-477C99CED2DF}" type="pres">
      <dgm:prSet presAssocID="{CB52BC87-2F0A-4E7B-A11B-E9208144C5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3A2D1A-5988-4811-9117-87A54BB13D7A}" type="pres">
      <dgm:prSet presAssocID="{81D4E614-C302-4674-A937-CB21996B2C4B}" presName="arrow" presStyleLbl="node1" presStyleIdx="0" presStyleCnt="2" custScaleX="119097" custScaleY="110827" custRadScaleRad="91368" custRadScaleInc="-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0F374-D00C-49FC-B24E-B4AE42724D66}" type="pres">
      <dgm:prSet presAssocID="{0FBEA22E-0516-42E6-B2D0-F8C316888CFE}" presName="arrow" presStyleLbl="node1" presStyleIdx="1" presStyleCnt="2" custScaleX="119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B7AD4-DC15-4A13-8708-D5A678669FFE}" type="presOf" srcId="{0FBEA22E-0516-42E6-B2D0-F8C316888CFE}" destId="{D050F374-D00C-49FC-B24E-B4AE42724D66}" srcOrd="0" destOrd="0" presId="urn:microsoft.com/office/officeart/2005/8/layout/arrow1"/>
    <dgm:cxn modelId="{019B4605-E608-4182-937F-813E44359088}" type="presOf" srcId="{81D4E614-C302-4674-A937-CB21996B2C4B}" destId="{0E3A2D1A-5988-4811-9117-87A54BB13D7A}" srcOrd="0" destOrd="0" presId="urn:microsoft.com/office/officeart/2005/8/layout/arrow1"/>
    <dgm:cxn modelId="{207EAD45-45A8-45FC-B3DD-CA59B1A5659F}" srcId="{CB52BC87-2F0A-4E7B-A11B-E9208144C5AC}" destId="{0FBEA22E-0516-42E6-B2D0-F8C316888CFE}" srcOrd="1" destOrd="0" parTransId="{F54F5D86-B2BF-422B-986B-E087FB70E358}" sibTransId="{0D0F535B-BF9E-4B78-B245-0FAA4B302D65}"/>
    <dgm:cxn modelId="{1525B8C1-F553-4899-A877-F0AEC95E8BA5}" srcId="{CB52BC87-2F0A-4E7B-A11B-E9208144C5AC}" destId="{81D4E614-C302-4674-A937-CB21996B2C4B}" srcOrd="0" destOrd="0" parTransId="{2BC0F640-C825-4343-8F00-485AB34CD406}" sibTransId="{C15BF50B-D045-49D7-94C1-32FAA7ED9DDA}"/>
    <dgm:cxn modelId="{F120B88F-F633-47AF-A9E3-19D1D40BB984}" type="presOf" srcId="{CB52BC87-2F0A-4E7B-A11B-E9208144C5AC}" destId="{04E3C275-6D58-4D5A-A529-477C99CED2DF}" srcOrd="0" destOrd="0" presId="urn:microsoft.com/office/officeart/2005/8/layout/arrow1"/>
    <dgm:cxn modelId="{7A6AAC79-38DC-417D-A5C5-F1D934CE430C}" type="presParOf" srcId="{04E3C275-6D58-4D5A-A529-477C99CED2DF}" destId="{0E3A2D1A-5988-4811-9117-87A54BB13D7A}" srcOrd="0" destOrd="0" presId="urn:microsoft.com/office/officeart/2005/8/layout/arrow1"/>
    <dgm:cxn modelId="{C824A8E4-8FE6-44B8-9B34-7F9411238419}" type="presParOf" srcId="{04E3C275-6D58-4D5A-A529-477C99CED2DF}" destId="{D050F374-D00C-49FC-B24E-B4AE42724D66}" srcOrd="1" destOrd="0" presId="urn:microsoft.com/office/officeart/2005/8/layout/arrow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8699A7-3E40-4A0D-B6F5-98D6691D6AD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F9D90E-CF37-451E-B19B-A7D29D4C9927}">
      <dgm:prSet phldrT="[Текст]" custT="1"/>
      <dgm:spPr/>
      <dgm:t>
        <a:bodyPr/>
        <a:lstStyle/>
        <a:p>
          <a:r>
            <a:rPr lang="ru-RU" sz="2000" dirty="0" smtClean="0"/>
            <a:t>А40-85382/06</a:t>
          </a:r>
          <a:endParaRPr lang="ru-RU" sz="2000" dirty="0"/>
        </a:p>
      </dgm:t>
    </dgm:pt>
    <dgm:pt modelId="{D7A4340B-5B1F-424F-81EC-E32F3470FBC8}" type="parTrans" cxnId="{83D0A151-A9A4-48CF-8F95-71E8A47646AC}">
      <dgm:prSet/>
      <dgm:spPr/>
      <dgm:t>
        <a:bodyPr/>
        <a:lstStyle/>
        <a:p>
          <a:endParaRPr lang="ru-RU"/>
        </a:p>
      </dgm:t>
    </dgm:pt>
    <dgm:pt modelId="{4E256BBA-408E-468F-8DA8-120BFB0E9844}" type="sibTrans" cxnId="{83D0A151-A9A4-48CF-8F95-71E8A47646AC}">
      <dgm:prSet/>
      <dgm:spPr/>
      <dgm:t>
        <a:bodyPr/>
        <a:lstStyle/>
        <a:p>
          <a:endParaRPr lang="ru-RU"/>
        </a:p>
      </dgm:t>
    </dgm:pt>
    <dgm:pt modelId="{BCD12BFC-97E5-44C9-9E4F-FD5C7CA005BC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>
                  <a:lumMod val="75000"/>
                </a:schemeClr>
              </a:solidFill>
            </a:rPr>
            <a:t>Постановление ВАС РФ от 29.05.2007г.</a:t>
          </a:r>
          <a:endParaRPr lang="ru-RU" sz="2000" dirty="0">
            <a:solidFill>
              <a:schemeClr val="tx1">
                <a:lumMod val="75000"/>
              </a:schemeClr>
            </a:solidFill>
          </a:endParaRPr>
        </a:p>
      </dgm:t>
    </dgm:pt>
    <dgm:pt modelId="{B5F67CA8-C97E-40BE-903C-B76310A71D90}" type="parTrans" cxnId="{1FCF43E7-CD5A-44D4-9EE0-69C822C56C18}">
      <dgm:prSet/>
      <dgm:spPr/>
      <dgm:t>
        <a:bodyPr/>
        <a:lstStyle/>
        <a:p>
          <a:endParaRPr lang="ru-RU"/>
        </a:p>
      </dgm:t>
    </dgm:pt>
    <dgm:pt modelId="{F750D032-1C28-4C99-A4C2-9FD69B4A22F1}" type="sibTrans" cxnId="{1FCF43E7-CD5A-44D4-9EE0-69C822C56C18}">
      <dgm:prSet/>
      <dgm:spPr/>
      <dgm:t>
        <a:bodyPr/>
        <a:lstStyle/>
        <a:p>
          <a:endParaRPr lang="ru-RU"/>
        </a:p>
      </dgm:t>
    </dgm:pt>
    <dgm:pt modelId="{177D115B-C870-450C-829D-9CF09D6AB705}">
      <dgm:prSet phldrT="[Текст]" custT="1"/>
      <dgm:spPr/>
      <dgm:t>
        <a:bodyPr/>
        <a:lstStyle/>
        <a:p>
          <a:r>
            <a:rPr lang="ru-RU" sz="2000" dirty="0" smtClean="0"/>
            <a:t>А19-15605/13</a:t>
          </a:r>
          <a:endParaRPr lang="ru-RU" sz="2000" dirty="0"/>
        </a:p>
      </dgm:t>
    </dgm:pt>
    <dgm:pt modelId="{1DB7D34F-9364-448F-8CC1-4E0673AC99F4}" type="parTrans" cxnId="{2CAF4A9A-0335-4E8A-B2BD-58576C5AEA7B}">
      <dgm:prSet/>
      <dgm:spPr/>
      <dgm:t>
        <a:bodyPr/>
        <a:lstStyle/>
        <a:p>
          <a:endParaRPr lang="ru-RU"/>
        </a:p>
      </dgm:t>
    </dgm:pt>
    <dgm:pt modelId="{C7753931-4643-4C28-B78E-7E6F48EBB869}" type="sibTrans" cxnId="{2CAF4A9A-0335-4E8A-B2BD-58576C5AEA7B}">
      <dgm:prSet/>
      <dgm:spPr/>
      <dgm:t>
        <a:bodyPr/>
        <a:lstStyle/>
        <a:p>
          <a:endParaRPr lang="ru-RU"/>
        </a:p>
      </dgm:t>
    </dgm:pt>
    <dgm:pt modelId="{6225DB0E-A317-4A36-89D1-A594EE4660BB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>
                  <a:lumMod val="75000"/>
                </a:schemeClr>
              </a:solidFill>
            </a:rPr>
            <a:t>Определение ВС РФ от 01.02.2016г.</a:t>
          </a:r>
          <a:endParaRPr lang="ru-RU" sz="2000" dirty="0">
            <a:solidFill>
              <a:schemeClr val="tx1">
                <a:lumMod val="75000"/>
              </a:schemeClr>
            </a:solidFill>
          </a:endParaRPr>
        </a:p>
      </dgm:t>
    </dgm:pt>
    <dgm:pt modelId="{5B631CE3-6EF6-498D-8F13-2DA72FFCC8F1}" type="parTrans" cxnId="{AE925024-4875-4FE1-972F-7FFA72B6D7D0}">
      <dgm:prSet/>
      <dgm:spPr/>
      <dgm:t>
        <a:bodyPr/>
        <a:lstStyle/>
        <a:p>
          <a:endParaRPr lang="ru-RU"/>
        </a:p>
      </dgm:t>
    </dgm:pt>
    <dgm:pt modelId="{52B32809-5EC2-446C-BEBA-2E237C3F0D4A}" type="sibTrans" cxnId="{AE925024-4875-4FE1-972F-7FFA72B6D7D0}">
      <dgm:prSet/>
      <dgm:spPr/>
      <dgm:t>
        <a:bodyPr/>
        <a:lstStyle/>
        <a:p>
          <a:endParaRPr lang="ru-RU"/>
        </a:p>
      </dgm:t>
    </dgm:pt>
    <dgm:pt modelId="{02261902-87F2-440E-BA43-3187BB17DBB0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ru-RU" sz="2000" dirty="0" smtClean="0">
              <a:solidFill>
                <a:srgbClr val="338891"/>
              </a:solidFill>
            </a:rPr>
            <a:t>уровень напряжения не может определяться соглашением сторон и зависит от условий технологического присоединения</a:t>
          </a:r>
          <a:endParaRPr lang="ru-RU" sz="2000" dirty="0">
            <a:solidFill>
              <a:srgbClr val="338891"/>
            </a:solidFill>
          </a:endParaRPr>
        </a:p>
      </dgm:t>
    </dgm:pt>
    <dgm:pt modelId="{E1081DCF-699E-46D8-910A-7BB5BEA6610E}" type="parTrans" cxnId="{3CD15926-DBFF-453A-B36D-5751C468A98C}">
      <dgm:prSet/>
      <dgm:spPr/>
      <dgm:t>
        <a:bodyPr/>
        <a:lstStyle/>
        <a:p>
          <a:endParaRPr lang="ru-RU"/>
        </a:p>
      </dgm:t>
    </dgm:pt>
    <dgm:pt modelId="{1A4B77E1-E005-43C1-8B96-3F4BEB577BA9}" type="sibTrans" cxnId="{3CD15926-DBFF-453A-B36D-5751C468A98C}">
      <dgm:prSet/>
      <dgm:spPr/>
      <dgm:t>
        <a:bodyPr/>
        <a:lstStyle/>
        <a:p>
          <a:endParaRPr lang="ru-RU"/>
        </a:p>
      </dgm:t>
    </dgm:pt>
    <dgm:pt modelId="{3B4DEDA8-DD4A-4ABD-B421-3DF7F1C07AF3}">
      <dgm:prSet phldrT="[Текст]" custT="1"/>
      <dgm:spPr/>
      <dgm:t>
        <a:bodyPr/>
        <a:lstStyle/>
        <a:p>
          <a:r>
            <a:rPr lang="ru-RU" sz="2000" dirty="0" smtClean="0"/>
            <a:t>А12-6570/15</a:t>
          </a:r>
          <a:endParaRPr lang="ru-RU" sz="2000" dirty="0"/>
        </a:p>
      </dgm:t>
    </dgm:pt>
    <dgm:pt modelId="{24FA716D-36AB-432D-B9EF-DA2B2C632903}" type="parTrans" cxnId="{B7388C16-297E-412D-AA26-349DD5BA26EB}">
      <dgm:prSet/>
      <dgm:spPr/>
      <dgm:t>
        <a:bodyPr/>
        <a:lstStyle/>
        <a:p>
          <a:endParaRPr lang="ru-RU"/>
        </a:p>
      </dgm:t>
    </dgm:pt>
    <dgm:pt modelId="{9E4E494F-89DF-4D5D-9949-E7490B771C3D}" type="sibTrans" cxnId="{B7388C16-297E-412D-AA26-349DD5BA26EB}">
      <dgm:prSet/>
      <dgm:spPr/>
      <dgm:t>
        <a:bodyPr/>
        <a:lstStyle/>
        <a:p>
          <a:endParaRPr lang="ru-RU"/>
        </a:p>
      </dgm:t>
    </dgm:pt>
    <dgm:pt modelId="{2265E165-E7AA-4628-9435-8FBB12CFB288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ru-RU" sz="2000" dirty="0" smtClean="0">
              <a:solidFill>
                <a:srgbClr val="2F9595"/>
              </a:solidFill>
            </a:rPr>
            <a:t>уровень напряжения является техническим параметром и может быть согласован сторонами в договоре без учета фактических условий присоединения</a:t>
          </a:r>
          <a:r>
            <a:rPr lang="ru-RU" sz="2000" dirty="0" smtClean="0"/>
            <a:t>.</a:t>
          </a:r>
          <a:endParaRPr lang="ru-RU" sz="2000" dirty="0"/>
        </a:p>
      </dgm:t>
    </dgm:pt>
    <dgm:pt modelId="{2AF80560-D7F7-452B-ACF4-82C9DFDE78F3}" type="parTrans" cxnId="{CE1D240F-8174-4D1B-A4E4-8161FA62BC23}">
      <dgm:prSet/>
      <dgm:spPr/>
      <dgm:t>
        <a:bodyPr/>
        <a:lstStyle/>
        <a:p>
          <a:endParaRPr lang="ru-RU"/>
        </a:p>
      </dgm:t>
    </dgm:pt>
    <dgm:pt modelId="{70A8215D-3B17-4215-873D-11E968B528BB}" type="sibTrans" cxnId="{CE1D240F-8174-4D1B-A4E4-8161FA62BC23}">
      <dgm:prSet/>
      <dgm:spPr/>
      <dgm:t>
        <a:bodyPr/>
        <a:lstStyle/>
        <a:p>
          <a:endParaRPr lang="ru-RU"/>
        </a:p>
      </dgm:t>
    </dgm:pt>
    <dgm:pt modelId="{8B66D7A0-E5DE-4ADF-823C-DA33370DE4A1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just">
            <a:spcAft>
              <a:spcPct val="15000"/>
            </a:spcAft>
          </a:pPr>
          <a:r>
            <a:rPr lang="ru-RU" sz="2000" dirty="0" smtClean="0">
              <a:solidFill>
                <a:srgbClr val="338891"/>
              </a:solidFill>
            </a:rPr>
            <a:t>уровень напряжения не зависит от условий заключенного договора; обязательно исполнение предписаний, установленных пунктом 15(2) Правил </a:t>
          </a:r>
          <a:r>
            <a:rPr lang="ru-RU" sz="2000" dirty="0" err="1" smtClean="0">
              <a:solidFill>
                <a:srgbClr val="338891"/>
              </a:solidFill>
            </a:rPr>
            <a:t>недискриминационного</a:t>
          </a:r>
          <a:r>
            <a:rPr lang="ru-RU" sz="2000" dirty="0" smtClean="0">
              <a:solidFill>
                <a:srgbClr val="338891"/>
              </a:solidFill>
            </a:rPr>
            <a:t> доступа</a:t>
          </a:r>
          <a:endParaRPr lang="ru-RU" sz="2000" dirty="0">
            <a:solidFill>
              <a:schemeClr val="bg2">
                <a:lumMod val="75000"/>
              </a:schemeClr>
            </a:solidFill>
          </a:endParaRPr>
        </a:p>
      </dgm:t>
    </dgm:pt>
    <dgm:pt modelId="{7340CC31-5EDE-4C7E-B2A5-2A5A0F3A809E}" type="parTrans" cxnId="{63AE7FF7-E539-43EE-B669-4AB6D9FB1FA6}">
      <dgm:prSet/>
      <dgm:spPr/>
      <dgm:t>
        <a:bodyPr/>
        <a:lstStyle/>
        <a:p>
          <a:endParaRPr lang="ru-RU"/>
        </a:p>
      </dgm:t>
    </dgm:pt>
    <dgm:pt modelId="{D228E72F-E653-4494-AC45-2F08D659BC45}" type="sibTrans" cxnId="{63AE7FF7-E539-43EE-B669-4AB6D9FB1FA6}">
      <dgm:prSet/>
      <dgm:spPr/>
      <dgm:t>
        <a:bodyPr/>
        <a:lstStyle/>
        <a:p>
          <a:endParaRPr lang="ru-RU"/>
        </a:p>
      </dgm:t>
    </dgm:pt>
    <dgm:pt modelId="{04B0D5A6-59C5-49F8-933C-D1583E87FE22}">
      <dgm:prSet phldrT="[Текст]" custT="1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2000" dirty="0" smtClean="0">
              <a:solidFill>
                <a:schemeClr val="bg2">
                  <a:lumMod val="75000"/>
                </a:schemeClr>
              </a:solidFill>
            </a:rPr>
            <a:t>Определение ВС РФ от 22.08.2016г. </a:t>
          </a:r>
          <a:endParaRPr lang="ru-RU" sz="2000" dirty="0">
            <a:solidFill>
              <a:schemeClr val="bg2">
                <a:lumMod val="75000"/>
              </a:schemeClr>
            </a:solidFill>
          </a:endParaRPr>
        </a:p>
      </dgm:t>
    </dgm:pt>
    <dgm:pt modelId="{7B3CD0B7-8D8C-4B15-8FE0-F46D0FE41BD6}" type="parTrans" cxnId="{B063B201-6E79-4C7F-A0D6-437D3BD2A658}">
      <dgm:prSet/>
      <dgm:spPr/>
      <dgm:t>
        <a:bodyPr/>
        <a:lstStyle/>
        <a:p>
          <a:endParaRPr lang="ru-RU"/>
        </a:p>
      </dgm:t>
    </dgm:pt>
    <dgm:pt modelId="{E35420A0-2BE7-479C-99DB-29751DB79BB8}" type="sibTrans" cxnId="{B063B201-6E79-4C7F-A0D6-437D3BD2A658}">
      <dgm:prSet/>
      <dgm:spPr/>
      <dgm:t>
        <a:bodyPr/>
        <a:lstStyle/>
        <a:p>
          <a:endParaRPr lang="ru-RU"/>
        </a:p>
      </dgm:t>
    </dgm:pt>
    <dgm:pt modelId="{BEBA2E49-CB61-4B92-A1F5-FF8805B1CBD3}" type="pres">
      <dgm:prSet presAssocID="{AF8699A7-3E40-4A0D-B6F5-98D6691D6A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C212AB-C00C-497D-8BE1-0B2C3243F1A0}" type="pres">
      <dgm:prSet presAssocID="{FAF9D90E-CF37-451E-B19B-A7D29D4C9927}" presName="composite" presStyleCnt="0"/>
      <dgm:spPr/>
    </dgm:pt>
    <dgm:pt modelId="{87CE099A-15EE-46B3-88B4-DB3DCADFC8CF}" type="pres">
      <dgm:prSet presAssocID="{FAF9D90E-CF37-451E-B19B-A7D29D4C99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96C92-5A03-46CD-A8A0-FF2C27846D68}" type="pres">
      <dgm:prSet presAssocID="{FAF9D90E-CF37-451E-B19B-A7D29D4C9927}" presName="descendantText" presStyleLbl="alignAcc1" presStyleIdx="0" presStyleCnt="3" custScaleX="93433" custScaleY="116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BC27F-22CB-4318-808E-D23B2AA707CC}" type="pres">
      <dgm:prSet presAssocID="{4E256BBA-408E-468F-8DA8-120BFB0E9844}" presName="sp" presStyleCnt="0"/>
      <dgm:spPr/>
    </dgm:pt>
    <dgm:pt modelId="{7A91E4D9-BD94-4AF3-9800-5F361ECA87F8}" type="pres">
      <dgm:prSet presAssocID="{177D115B-C870-450C-829D-9CF09D6AB705}" presName="composite" presStyleCnt="0"/>
      <dgm:spPr/>
    </dgm:pt>
    <dgm:pt modelId="{AC814F29-1E1F-4E99-8F25-076119723C4B}" type="pres">
      <dgm:prSet presAssocID="{177D115B-C870-450C-829D-9CF09D6AB705}" presName="parentText" presStyleLbl="alignNode1" presStyleIdx="1" presStyleCnt="3" custScaleX="105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16B0D-740C-473E-ABBF-7CAF48C0201A}" type="pres">
      <dgm:prSet presAssocID="{177D115B-C870-450C-829D-9CF09D6AB705}" presName="descendantText" presStyleLbl="alignAcc1" presStyleIdx="1" presStyleCnt="3" custScaleX="93433" custScaleY="118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00F7B-B641-488C-B3D5-0DEBF0B96A34}" type="pres">
      <dgm:prSet presAssocID="{C7753931-4643-4C28-B78E-7E6F48EBB869}" presName="sp" presStyleCnt="0"/>
      <dgm:spPr/>
    </dgm:pt>
    <dgm:pt modelId="{26E09806-3AB2-4EC8-95F9-8619030BF129}" type="pres">
      <dgm:prSet presAssocID="{3B4DEDA8-DD4A-4ABD-B421-3DF7F1C07AF3}" presName="composite" presStyleCnt="0"/>
      <dgm:spPr/>
    </dgm:pt>
    <dgm:pt modelId="{1BAC7AC8-807A-4F14-8949-A3F5F5748BDE}" type="pres">
      <dgm:prSet presAssocID="{3B4DEDA8-DD4A-4ABD-B421-3DF7F1C07AF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F411B-D2B6-4012-A767-1173C880B20C}" type="pres">
      <dgm:prSet presAssocID="{3B4DEDA8-DD4A-4ABD-B421-3DF7F1C07AF3}" presName="descendantText" presStyleLbl="alignAcc1" presStyleIdx="2" presStyleCnt="3" custScaleX="93364" custScaleY="151595" custLinFactNeighborX="137" custLinFactNeighborY="-2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AE7FF7-E539-43EE-B669-4AB6D9FB1FA6}" srcId="{3B4DEDA8-DD4A-4ABD-B421-3DF7F1C07AF3}" destId="{8B66D7A0-E5DE-4ADF-823C-DA33370DE4A1}" srcOrd="1" destOrd="0" parTransId="{7340CC31-5EDE-4C7E-B2A5-2A5A0F3A809E}" sibTransId="{D228E72F-E653-4494-AC45-2F08D659BC45}"/>
    <dgm:cxn modelId="{D4A4DB27-FFA4-4477-8A94-8249EEA3EB32}" type="presOf" srcId="{8B66D7A0-E5DE-4ADF-823C-DA33370DE4A1}" destId="{5A9F411B-D2B6-4012-A767-1173C880B20C}" srcOrd="0" destOrd="1" presId="urn:microsoft.com/office/officeart/2005/8/layout/chevron2"/>
    <dgm:cxn modelId="{6CD15C9B-A089-4FC7-97E7-F5243917A147}" type="presOf" srcId="{177D115B-C870-450C-829D-9CF09D6AB705}" destId="{AC814F29-1E1F-4E99-8F25-076119723C4B}" srcOrd="0" destOrd="0" presId="urn:microsoft.com/office/officeart/2005/8/layout/chevron2"/>
    <dgm:cxn modelId="{033728FE-5EE5-4FD5-ABA3-863C18440602}" type="presOf" srcId="{02261902-87F2-440E-BA43-3187BB17DBB0}" destId="{46616B0D-740C-473E-ABBF-7CAF48C0201A}" srcOrd="0" destOrd="1" presId="urn:microsoft.com/office/officeart/2005/8/layout/chevron2"/>
    <dgm:cxn modelId="{CE1D240F-8174-4D1B-A4E4-8161FA62BC23}" srcId="{FAF9D90E-CF37-451E-B19B-A7D29D4C9927}" destId="{2265E165-E7AA-4628-9435-8FBB12CFB288}" srcOrd="1" destOrd="0" parTransId="{2AF80560-D7F7-452B-ACF4-82C9DFDE78F3}" sibTransId="{70A8215D-3B17-4215-873D-11E968B528BB}"/>
    <dgm:cxn modelId="{AE925024-4875-4FE1-972F-7FFA72B6D7D0}" srcId="{177D115B-C870-450C-829D-9CF09D6AB705}" destId="{6225DB0E-A317-4A36-89D1-A594EE4660BB}" srcOrd="0" destOrd="0" parTransId="{5B631CE3-6EF6-498D-8F13-2DA72FFCC8F1}" sibTransId="{52B32809-5EC2-446C-BEBA-2E237C3F0D4A}"/>
    <dgm:cxn modelId="{F98F2D66-F242-4D89-8974-CB2285BE5D16}" type="presOf" srcId="{04B0D5A6-59C5-49F8-933C-D1583E87FE22}" destId="{5A9F411B-D2B6-4012-A767-1173C880B20C}" srcOrd="0" destOrd="0" presId="urn:microsoft.com/office/officeart/2005/8/layout/chevron2"/>
    <dgm:cxn modelId="{B924265C-CE08-49AB-BB35-17E602EEF9DC}" type="presOf" srcId="{6225DB0E-A317-4A36-89D1-A594EE4660BB}" destId="{46616B0D-740C-473E-ABBF-7CAF48C0201A}" srcOrd="0" destOrd="0" presId="urn:microsoft.com/office/officeart/2005/8/layout/chevron2"/>
    <dgm:cxn modelId="{D8C7706A-A7CF-4C43-9668-08B207A1D101}" type="presOf" srcId="{FAF9D90E-CF37-451E-B19B-A7D29D4C9927}" destId="{87CE099A-15EE-46B3-88B4-DB3DCADFC8CF}" srcOrd="0" destOrd="0" presId="urn:microsoft.com/office/officeart/2005/8/layout/chevron2"/>
    <dgm:cxn modelId="{B063B201-6E79-4C7F-A0D6-437D3BD2A658}" srcId="{3B4DEDA8-DD4A-4ABD-B421-3DF7F1C07AF3}" destId="{04B0D5A6-59C5-49F8-933C-D1583E87FE22}" srcOrd="0" destOrd="0" parTransId="{7B3CD0B7-8D8C-4B15-8FE0-F46D0FE41BD6}" sibTransId="{E35420A0-2BE7-479C-99DB-29751DB79BB8}"/>
    <dgm:cxn modelId="{797C996E-E4B1-451C-AD21-92F25A5B3CD2}" type="presOf" srcId="{AF8699A7-3E40-4A0D-B6F5-98D6691D6AD2}" destId="{BEBA2E49-CB61-4B92-A1F5-FF8805B1CBD3}" srcOrd="0" destOrd="0" presId="urn:microsoft.com/office/officeart/2005/8/layout/chevron2"/>
    <dgm:cxn modelId="{83D0A151-A9A4-48CF-8F95-71E8A47646AC}" srcId="{AF8699A7-3E40-4A0D-B6F5-98D6691D6AD2}" destId="{FAF9D90E-CF37-451E-B19B-A7D29D4C9927}" srcOrd="0" destOrd="0" parTransId="{D7A4340B-5B1F-424F-81EC-E32F3470FBC8}" sibTransId="{4E256BBA-408E-468F-8DA8-120BFB0E9844}"/>
    <dgm:cxn modelId="{B7388C16-297E-412D-AA26-349DD5BA26EB}" srcId="{AF8699A7-3E40-4A0D-B6F5-98D6691D6AD2}" destId="{3B4DEDA8-DD4A-4ABD-B421-3DF7F1C07AF3}" srcOrd="2" destOrd="0" parTransId="{24FA716D-36AB-432D-B9EF-DA2B2C632903}" sibTransId="{9E4E494F-89DF-4D5D-9949-E7490B771C3D}"/>
    <dgm:cxn modelId="{3CD15926-DBFF-453A-B36D-5751C468A98C}" srcId="{177D115B-C870-450C-829D-9CF09D6AB705}" destId="{02261902-87F2-440E-BA43-3187BB17DBB0}" srcOrd="1" destOrd="0" parTransId="{E1081DCF-699E-46D8-910A-7BB5BEA6610E}" sibTransId="{1A4B77E1-E005-43C1-8B96-3F4BEB577BA9}"/>
    <dgm:cxn modelId="{2CAF4A9A-0335-4E8A-B2BD-58576C5AEA7B}" srcId="{AF8699A7-3E40-4A0D-B6F5-98D6691D6AD2}" destId="{177D115B-C870-450C-829D-9CF09D6AB705}" srcOrd="1" destOrd="0" parTransId="{1DB7D34F-9364-448F-8CC1-4E0673AC99F4}" sibTransId="{C7753931-4643-4C28-B78E-7E6F48EBB869}"/>
    <dgm:cxn modelId="{990C9DBB-73C7-46BA-9E1B-61B4ABB94651}" type="presOf" srcId="{3B4DEDA8-DD4A-4ABD-B421-3DF7F1C07AF3}" destId="{1BAC7AC8-807A-4F14-8949-A3F5F5748BDE}" srcOrd="0" destOrd="0" presId="urn:microsoft.com/office/officeart/2005/8/layout/chevron2"/>
    <dgm:cxn modelId="{E511EEA4-3CBE-4934-999B-6F7CA0159A56}" type="presOf" srcId="{BCD12BFC-97E5-44C9-9E4F-FD5C7CA005BC}" destId="{B2F96C92-5A03-46CD-A8A0-FF2C27846D68}" srcOrd="0" destOrd="0" presId="urn:microsoft.com/office/officeart/2005/8/layout/chevron2"/>
    <dgm:cxn modelId="{E6452335-F932-415B-9849-5570542CB02E}" type="presOf" srcId="{2265E165-E7AA-4628-9435-8FBB12CFB288}" destId="{B2F96C92-5A03-46CD-A8A0-FF2C27846D68}" srcOrd="0" destOrd="1" presId="urn:microsoft.com/office/officeart/2005/8/layout/chevron2"/>
    <dgm:cxn modelId="{1FCF43E7-CD5A-44D4-9EE0-69C822C56C18}" srcId="{FAF9D90E-CF37-451E-B19B-A7D29D4C9927}" destId="{BCD12BFC-97E5-44C9-9E4F-FD5C7CA005BC}" srcOrd="0" destOrd="0" parTransId="{B5F67CA8-C97E-40BE-903C-B76310A71D90}" sibTransId="{F750D032-1C28-4C99-A4C2-9FD69B4A22F1}"/>
    <dgm:cxn modelId="{15ACC368-3D1E-4B08-8C6D-4E8B3F76D0FD}" type="presParOf" srcId="{BEBA2E49-CB61-4B92-A1F5-FF8805B1CBD3}" destId="{74C212AB-C00C-497D-8BE1-0B2C3243F1A0}" srcOrd="0" destOrd="0" presId="urn:microsoft.com/office/officeart/2005/8/layout/chevron2"/>
    <dgm:cxn modelId="{677A7379-C696-43F5-9249-68B3EC672CD4}" type="presParOf" srcId="{74C212AB-C00C-497D-8BE1-0B2C3243F1A0}" destId="{87CE099A-15EE-46B3-88B4-DB3DCADFC8CF}" srcOrd="0" destOrd="0" presId="urn:microsoft.com/office/officeart/2005/8/layout/chevron2"/>
    <dgm:cxn modelId="{BE89FB19-F5A7-433E-BF08-4FC86D73BBE3}" type="presParOf" srcId="{74C212AB-C00C-497D-8BE1-0B2C3243F1A0}" destId="{B2F96C92-5A03-46CD-A8A0-FF2C27846D68}" srcOrd="1" destOrd="0" presId="urn:microsoft.com/office/officeart/2005/8/layout/chevron2"/>
    <dgm:cxn modelId="{07C542BF-9AEC-4DAD-90E0-0AFC7B8B1C20}" type="presParOf" srcId="{BEBA2E49-CB61-4B92-A1F5-FF8805B1CBD3}" destId="{24EBC27F-22CB-4318-808E-D23B2AA707CC}" srcOrd="1" destOrd="0" presId="urn:microsoft.com/office/officeart/2005/8/layout/chevron2"/>
    <dgm:cxn modelId="{478DCABD-BCAD-40A6-B6EE-288A4AAE0E6D}" type="presParOf" srcId="{BEBA2E49-CB61-4B92-A1F5-FF8805B1CBD3}" destId="{7A91E4D9-BD94-4AF3-9800-5F361ECA87F8}" srcOrd="2" destOrd="0" presId="urn:microsoft.com/office/officeart/2005/8/layout/chevron2"/>
    <dgm:cxn modelId="{840D770C-6553-4389-947B-11188655D60B}" type="presParOf" srcId="{7A91E4D9-BD94-4AF3-9800-5F361ECA87F8}" destId="{AC814F29-1E1F-4E99-8F25-076119723C4B}" srcOrd="0" destOrd="0" presId="urn:microsoft.com/office/officeart/2005/8/layout/chevron2"/>
    <dgm:cxn modelId="{59EEFDB1-EDCC-475B-9A28-AD66FD125970}" type="presParOf" srcId="{7A91E4D9-BD94-4AF3-9800-5F361ECA87F8}" destId="{46616B0D-740C-473E-ABBF-7CAF48C0201A}" srcOrd="1" destOrd="0" presId="urn:microsoft.com/office/officeart/2005/8/layout/chevron2"/>
    <dgm:cxn modelId="{7FEE1E03-7C46-4E18-9471-1C9EFD089953}" type="presParOf" srcId="{BEBA2E49-CB61-4B92-A1F5-FF8805B1CBD3}" destId="{58700F7B-B641-488C-B3D5-0DEBF0B96A34}" srcOrd="3" destOrd="0" presId="urn:microsoft.com/office/officeart/2005/8/layout/chevron2"/>
    <dgm:cxn modelId="{D18148E9-9D73-495E-84A5-8BB432819E6E}" type="presParOf" srcId="{BEBA2E49-CB61-4B92-A1F5-FF8805B1CBD3}" destId="{26E09806-3AB2-4EC8-95F9-8619030BF129}" srcOrd="4" destOrd="0" presId="urn:microsoft.com/office/officeart/2005/8/layout/chevron2"/>
    <dgm:cxn modelId="{9C1FE9CB-3309-4D39-A175-2FE0CE1D57E5}" type="presParOf" srcId="{26E09806-3AB2-4EC8-95F9-8619030BF129}" destId="{1BAC7AC8-807A-4F14-8949-A3F5F5748BDE}" srcOrd="0" destOrd="0" presId="urn:microsoft.com/office/officeart/2005/8/layout/chevron2"/>
    <dgm:cxn modelId="{C9ED322A-E96C-44BE-8C34-D651B138FB7E}" type="presParOf" srcId="{26E09806-3AB2-4EC8-95F9-8619030BF129}" destId="{5A9F411B-D2B6-4012-A767-1173C880B2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946CDC-8DED-4918-9022-40895BDA0F1F}">
      <dsp:nvSpPr>
        <dsp:cNvPr id="0" name=""/>
        <dsp:cNvSpPr/>
      </dsp:nvSpPr>
      <dsp:spPr>
        <a:xfrm>
          <a:off x="0" y="0"/>
          <a:ext cx="3431909" cy="1216678"/>
        </a:xfrm>
        <a:prstGeom prst="roundRect">
          <a:avLst>
            <a:gd name="adj" fmla="val 10000"/>
          </a:avLst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Функции ФАС России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0" y="0"/>
        <a:ext cx="3431909" cy="1216678"/>
      </dsp:txXfrm>
    </dsp:sp>
    <dsp:sp modelId="{88B14D5B-FF69-464C-B9EE-E3D8456EBC63}">
      <dsp:nvSpPr>
        <dsp:cNvPr id="0" name=""/>
        <dsp:cNvSpPr/>
      </dsp:nvSpPr>
      <dsp:spPr>
        <a:xfrm>
          <a:off x="343190" y="1216678"/>
          <a:ext cx="346367" cy="103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3618"/>
              </a:lnTo>
              <a:lnTo>
                <a:pt x="346367" y="1033618"/>
              </a:lnTo>
            </a:path>
          </a:pathLst>
        </a:custGeom>
        <a:noFill/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F4A58-85A1-4B9F-A2A2-737549D84CA3}">
      <dsp:nvSpPr>
        <dsp:cNvPr id="0" name=""/>
        <dsp:cNvSpPr/>
      </dsp:nvSpPr>
      <dsp:spPr>
        <a:xfrm>
          <a:off x="689558" y="1532103"/>
          <a:ext cx="3284486" cy="143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/>
              </a:solidFill>
            </a:rPr>
            <a:t>Контроль за соблюдением законодательства в сфере государственного регулирования цен (тарифов)</a:t>
          </a:r>
          <a:endParaRPr lang="ru-RU" sz="1800" kern="1200" dirty="0">
            <a:solidFill>
              <a:schemeClr val="accent6"/>
            </a:solidFill>
          </a:endParaRPr>
        </a:p>
      </dsp:txBody>
      <dsp:txXfrm>
        <a:off x="689558" y="1532103"/>
        <a:ext cx="3284486" cy="1436386"/>
      </dsp:txXfrm>
    </dsp:sp>
    <dsp:sp modelId="{B41EE29C-2572-4067-A2BC-9411B4F0F718}">
      <dsp:nvSpPr>
        <dsp:cNvPr id="0" name=""/>
        <dsp:cNvSpPr/>
      </dsp:nvSpPr>
      <dsp:spPr>
        <a:xfrm>
          <a:off x="343190" y="1216678"/>
          <a:ext cx="349544" cy="261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626"/>
              </a:lnTo>
              <a:lnTo>
                <a:pt x="349544" y="2616626"/>
              </a:lnTo>
            </a:path>
          </a:pathLst>
        </a:custGeom>
        <a:noFill/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77D2-E4DF-48FD-BB90-2F56B048FF34}">
      <dsp:nvSpPr>
        <dsp:cNvPr id="0" name=""/>
        <dsp:cNvSpPr/>
      </dsp:nvSpPr>
      <dsp:spPr>
        <a:xfrm>
          <a:off x="692735" y="3224965"/>
          <a:ext cx="3879296" cy="121667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/>
              </a:solidFill>
            </a:rPr>
            <a:t>Контроль за соблюдением АМЗ в сфере государственного регулирования цен (тарифов) (статья 15 ФЗ от 26.07.2006 «О защите конкуренции»)</a:t>
          </a:r>
          <a:endParaRPr lang="ru-RU" sz="1800" kern="1200" dirty="0">
            <a:solidFill>
              <a:schemeClr val="accent6"/>
            </a:solidFill>
          </a:endParaRPr>
        </a:p>
      </dsp:txBody>
      <dsp:txXfrm>
        <a:off x="692735" y="3224965"/>
        <a:ext cx="3879296" cy="12166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B29038-01E7-4619-BF60-1041938108BF}">
      <dsp:nvSpPr>
        <dsp:cNvPr id="0" name=""/>
        <dsp:cNvSpPr/>
      </dsp:nvSpPr>
      <dsp:spPr>
        <a:xfrm>
          <a:off x="8297" y="0"/>
          <a:ext cx="8488646" cy="475252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>
              <a:solidFill>
                <a:srgbClr val="FF0000"/>
              </a:solidFill>
            </a:rPr>
            <a:t>Органам государственной власти субъектов РФ запрещено: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accent6"/>
            </a:solidFill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accent6"/>
            </a:solidFill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/>
              </a:solidFill>
            </a:rPr>
            <a:t>принимать акты и (или) осуществлять действия (бездействие), которые приводят или могут привести к недопущению, ограничению, устранению конкуренции (статья 15 Федерального закона от 26.07.2006 № 135-ФЗ «О защите конкуренции»)    </a:t>
          </a:r>
          <a:endParaRPr lang="ru-RU" sz="2800" kern="1200" dirty="0">
            <a:solidFill>
              <a:schemeClr val="accent6"/>
            </a:solidFill>
          </a:endParaRPr>
        </a:p>
      </dsp:txBody>
      <dsp:txXfrm>
        <a:off x="8297" y="0"/>
        <a:ext cx="8488646" cy="47525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7A481-3CE2-479E-A1B0-50E5C2A21566}">
      <dsp:nvSpPr>
        <dsp:cNvPr id="0" name=""/>
        <dsp:cNvSpPr/>
      </dsp:nvSpPr>
      <dsp:spPr>
        <a:xfrm>
          <a:off x="3432247" y="1793338"/>
          <a:ext cx="1915632" cy="57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26"/>
              </a:lnTo>
              <a:lnTo>
                <a:pt x="1915632" y="246926"/>
              </a:lnTo>
              <a:lnTo>
                <a:pt x="1915632" y="575202"/>
              </a:lnTo>
            </a:path>
          </a:pathLst>
        </a:custGeom>
        <a:noFill/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57BBA-F0A0-47AD-AE18-E4D5DD5020E3}">
      <dsp:nvSpPr>
        <dsp:cNvPr id="0" name=""/>
        <dsp:cNvSpPr/>
      </dsp:nvSpPr>
      <dsp:spPr>
        <a:xfrm>
          <a:off x="1564887" y="1793338"/>
          <a:ext cx="1867360" cy="575202"/>
        </a:xfrm>
        <a:custGeom>
          <a:avLst/>
          <a:gdLst/>
          <a:ahLst/>
          <a:cxnLst/>
          <a:rect l="0" t="0" r="0" b="0"/>
          <a:pathLst>
            <a:path>
              <a:moveTo>
                <a:pt x="1867360" y="0"/>
              </a:moveTo>
              <a:lnTo>
                <a:pt x="1867360" y="246926"/>
              </a:lnTo>
              <a:lnTo>
                <a:pt x="0" y="246926"/>
              </a:lnTo>
              <a:lnTo>
                <a:pt x="0" y="575202"/>
              </a:lnTo>
            </a:path>
          </a:pathLst>
        </a:custGeom>
        <a:noFill/>
        <a:ln w="25400" cap="flat" cmpd="sng" algn="ctr">
          <a:solidFill>
            <a:srgbClr val="A8DBE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045BB-57D0-4F21-884D-E5C45949BEB8}">
      <dsp:nvSpPr>
        <dsp:cNvPr id="0" name=""/>
        <dsp:cNvSpPr/>
      </dsp:nvSpPr>
      <dsp:spPr>
        <a:xfrm>
          <a:off x="1869027" y="230118"/>
          <a:ext cx="3126441" cy="1563220"/>
        </a:xfrm>
        <a:prstGeom prst="rect">
          <a:avLst/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/>
              </a:solidFill>
            </a:rPr>
            <a:t>Основания для отказа в открытии дела (п. 9(1) Правил от 29.12.2011 г. № 1178 )</a:t>
          </a:r>
          <a:endParaRPr lang="ru-RU" sz="1900" kern="1200" dirty="0">
            <a:solidFill>
              <a:schemeClr val="accent6"/>
            </a:solidFill>
          </a:endParaRPr>
        </a:p>
      </dsp:txBody>
      <dsp:txXfrm>
        <a:off x="1869027" y="230118"/>
        <a:ext cx="3126441" cy="1563220"/>
      </dsp:txXfrm>
    </dsp:sp>
    <dsp:sp modelId="{E0F3011A-7FBE-4D13-8179-56359ECA2A2F}">
      <dsp:nvSpPr>
        <dsp:cNvPr id="0" name=""/>
        <dsp:cNvSpPr/>
      </dsp:nvSpPr>
      <dsp:spPr>
        <a:xfrm>
          <a:off x="1666" y="2368541"/>
          <a:ext cx="3126441" cy="1563220"/>
        </a:xfrm>
        <a:prstGeom prst="rect">
          <a:avLst/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/>
              </a:solidFill>
            </a:rPr>
            <a:t>Организация не опубликовала предложение о размере цен (тарифов) и долгосрочных параметрах регулирования </a:t>
          </a:r>
          <a:endParaRPr lang="ru-RU" sz="1900" kern="1200" dirty="0">
            <a:solidFill>
              <a:schemeClr val="accent6"/>
            </a:solidFill>
          </a:endParaRPr>
        </a:p>
      </dsp:txBody>
      <dsp:txXfrm>
        <a:off x="1666" y="2368541"/>
        <a:ext cx="3126441" cy="1563220"/>
      </dsp:txXfrm>
    </dsp:sp>
    <dsp:sp modelId="{87CE80A0-1FB3-4CF1-8C1A-C2684D480231}">
      <dsp:nvSpPr>
        <dsp:cNvPr id="0" name=""/>
        <dsp:cNvSpPr/>
      </dsp:nvSpPr>
      <dsp:spPr>
        <a:xfrm>
          <a:off x="3784660" y="2368541"/>
          <a:ext cx="3126441" cy="1563220"/>
        </a:xfrm>
        <a:prstGeom prst="rect">
          <a:avLst/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/>
              </a:solidFill>
            </a:rPr>
            <a:t>Опубликованное предложение не соответствует предложению, представляемому органом регулирования</a:t>
          </a:r>
          <a:endParaRPr lang="ru-RU" sz="1900" kern="1200" dirty="0">
            <a:solidFill>
              <a:schemeClr val="accent6"/>
            </a:solidFill>
          </a:endParaRPr>
        </a:p>
      </dsp:txBody>
      <dsp:txXfrm>
        <a:off x="3784660" y="2368541"/>
        <a:ext cx="3126441" cy="15632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B3B50C-9F65-4C0A-A4AE-CCE27D538CFA}">
      <dsp:nvSpPr>
        <dsp:cNvPr id="0" name=""/>
        <dsp:cNvSpPr/>
      </dsp:nvSpPr>
      <dsp:spPr>
        <a:xfrm>
          <a:off x="0" y="216029"/>
          <a:ext cx="2314350" cy="2640610"/>
        </a:xfrm>
        <a:prstGeom prst="roundRect">
          <a:avLst>
            <a:gd name="adj" fmla="val 10000"/>
          </a:avLst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/>
              </a:solidFill>
            </a:rPr>
            <a:t>Осуществление технологического присоединения без заключения договора</a:t>
          </a:r>
          <a:endParaRPr lang="ru-RU" sz="1800" kern="1200" dirty="0">
            <a:solidFill>
              <a:schemeClr val="accent6"/>
            </a:solidFill>
          </a:endParaRPr>
        </a:p>
      </dsp:txBody>
      <dsp:txXfrm>
        <a:off x="0" y="216029"/>
        <a:ext cx="2314350" cy="2640610"/>
      </dsp:txXfrm>
    </dsp:sp>
    <dsp:sp modelId="{EFBC0994-BC4F-4480-9810-819AB8CCDC8A}">
      <dsp:nvSpPr>
        <dsp:cNvPr id="0" name=""/>
        <dsp:cNvSpPr/>
      </dsp:nvSpPr>
      <dsp:spPr>
        <a:xfrm>
          <a:off x="2518722" y="1313702"/>
          <a:ext cx="433268" cy="445264"/>
        </a:xfrm>
        <a:prstGeom prst="rightArrow">
          <a:avLst>
            <a:gd name="adj1" fmla="val 60000"/>
            <a:gd name="adj2" fmla="val 50000"/>
          </a:avLst>
        </a:prstGeom>
        <a:solidFill>
          <a:srgbClr val="0000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518722" y="1313702"/>
        <a:ext cx="433268" cy="445264"/>
      </dsp:txXfrm>
    </dsp:sp>
    <dsp:sp modelId="{ADE12B7C-E905-4B9B-800E-30066E937855}">
      <dsp:nvSpPr>
        <dsp:cNvPr id="0" name=""/>
        <dsp:cNvSpPr/>
      </dsp:nvSpPr>
      <dsp:spPr>
        <a:xfrm>
          <a:off x="3131839" y="216029"/>
          <a:ext cx="2327906" cy="2640610"/>
        </a:xfrm>
        <a:prstGeom prst="roundRect">
          <a:avLst>
            <a:gd name="adj" fmla="val 10000"/>
          </a:avLst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6"/>
              </a:solidFill>
            </a:rPr>
            <a:t>Не включение расходов сетевой организации на реконструкцию и (или) новое строительство, связанные с данным технологическим присоединением</a:t>
          </a:r>
          <a:endParaRPr lang="ru-RU" sz="1800" b="0" kern="1200" dirty="0">
            <a:solidFill>
              <a:schemeClr val="accent6"/>
            </a:solidFill>
          </a:endParaRPr>
        </a:p>
      </dsp:txBody>
      <dsp:txXfrm>
        <a:off x="3131839" y="216029"/>
        <a:ext cx="2327906" cy="2640610"/>
      </dsp:txXfrm>
    </dsp:sp>
    <dsp:sp modelId="{36863D15-F3BA-43C3-BEB3-96E7E077F947}">
      <dsp:nvSpPr>
        <dsp:cNvPr id="0" name=""/>
        <dsp:cNvSpPr/>
      </dsp:nvSpPr>
      <dsp:spPr>
        <a:xfrm>
          <a:off x="5615851" y="1313702"/>
          <a:ext cx="330945" cy="445264"/>
        </a:xfrm>
        <a:prstGeom prst="rightArrow">
          <a:avLst>
            <a:gd name="adj1" fmla="val 60000"/>
            <a:gd name="adj2" fmla="val 50000"/>
          </a:avLst>
        </a:prstGeom>
        <a:solidFill>
          <a:srgbClr val="0000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615851" y="1313702"/>
        <a:ext cx="330945" cy="445264"/>
      </dsp:txXfrm>
    </dsp:sp>
    <dsp:sp modelId="{16C36471-B4FA-4E7D-9EC3-67B398A9EAB7}">
      <dsp:nvSpPr>
        <dsp:cNvPr id="0" name=""/>
        <dsp:cNvSpPr/>
      </dsp:nvSpPr>
      <dsp:spPr>
        <a:xfrm>
          <a:off x="6084171" y="216029"/>
          <a:ext cx="2762182" cy="2640610"/>
        </a:xfrm>
        <a:prstGeom prst="roundRect">
          <a:avLst>
            <a:gd name="adj" fmla="val 10000"/>
          </a:avLst>
        </a:prstGeom>
        <a:solidFill>
          <a:srgbClr val="A8DB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6"/>
              </a:solidFill>
            </a:rPr>
            <a:t>Невыполнение договора на ТП и отсутствие до настоящего времени надлежащего оформления существующего технологического присоединения</a:t>
          </a:r>
          <a:endParaRPr lang="ru-RU" sz="1800" b="0" kern="1200" dirty="0">
            <a:solidFill>
              <a:schemeClr val="accent6"/>
            </a:solidFill>
          </a:endParaRPr>
        </a:p>
      </dsp:txBody>
      <dsp:txXfrm>
        <a:off x="6084171" y="216029"/>
        <a:ext cx="2762182" cy="26406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474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474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A06945A1-FC01-4F78-AC4C-FE35329A8E7C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4302"/>
            <a:ext cx="2918830" cy="493474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6" y="9374302"/>
            <a:ext cx="2918830" cy="493474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99CC7EB8-2EDA-4568-A0F1-DBBD44C22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19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85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77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6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04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62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9116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691361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14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76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410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35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619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912183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619342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084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6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217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4070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687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09864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831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2575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35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05019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3422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076442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939577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88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892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26904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994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866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9962954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55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282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653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54365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1968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369919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0914687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777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40692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07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1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04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5503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29375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8772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ayd_tit_dow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260"/>
          <a:stretch>
            <a:fillRect/>
          </a:stretch>
        </p:blipFill>
        <p:spPr bwMode="auto">
          <a:xfrm>
            <a:off x="0" y="3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1638048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7070999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7704" y="1340768"/>
            <a:ext cx="7128792" cy="639762"/>
          </a:xfrm>
          <a:ln>
            <a:solidFill>
              <a:schemeClr val="bg1"/>
            </a:solidFill>
          </a:ln>
        </p:spPr>
        <p:txBody>
          <a:bodyPr/>
          <a:lstStyle/>
          <a:p>
            <a:pPr algn="r">
              <a:defRPr/>
            </a:pPr>
            <a:r>
              <a:rPr lang="ru-RU" altLang="ru-RU" sz="1800" dirty="0" smtClean="0">
                <a:solidFill>
                  <a:srgbClr val="008080"/>
                </a:solidFill>
                <a:ea typeface="MS PGothic" pitchFamily="34" charset="-128"/>
              </a:rPr>
              <a:t>Управление Федеральной антимонопольной службы по Самарской области</a:t>
            </a:r>
            <a:endParaRPr lang="en-US" altLang="ru-RU" sz="1800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544" y="1484784"/>
            <a:ext cx="8003232" cy="3888432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None/>
            </a:pPr>
            <a:endParaRPr lang="ru-RU" sz="3600" b="1" dirty="0" smtClean="0">
              <a:solidFill>
                <a:srgbClr val="338891"/>
              </a:solidFill>
              <a:latin typeface="+mj-lt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338891"/>
                </a:solidFill>
                <a:latin typeface="+mj-lt"/>
              </a:rPr>
              <a:t>Вопросы </a:t>
            </a:r>
            <a:br>
              <a:rPr lang="ru-RU" sz="3600" b="1" dirty="0" smtClean="0">
                <a:solidFill>
                  <a:srgbClr val="338891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38891"/>
                </a:solidFill>
                <a:latin typeface="+mj-lt"/>
              </a:rPr>
              <a:t>антимонопольного и тарифного регулирования</a:t>
            </a:r>
            <a:endParaRPr lang="ru-RU" altLang="ru-RU" sz="3600" b="1" dirty="0" smtClean="0">
              <a:solidFill>
                <a:srgbClr val="338891"/>
              </a:solidFill>
              <a:latin typeface="+mj-lt"/>
              <a:ea typeface="ＭＳ Ｐゴシック" panose="020B0600070205080204" pitchFamily="34" charset="-128"/>
            </a:endParaRPr>
          </a:p>
          <a:p>
            <a:pPr algn="r">
              <a:spcBef>
                <a:spcPts val="0"/>
              </a:spcBef>
              <a:buNone/>
            </a:pPr>
            <a:endParaRPr lang="ru-RU" sz="1600" dirty="0" smtClean="0">
              <a:solidFill>
                <a:srgbClr val="20A49E"/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20A49E"/>
                </a:solidFill>
              </a:rPr>
              <a:t>Начальник отдела контроля законодательства в сфере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20A49E"/>
                </a:solidFill>
              </a:rPr>
              <a:t>естественных монополий и тарифного регулирования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20A49E"/>
                </a:solidFill>
              </a:rPr>
              <a:t>Самарского УФАС России Ю.В. </a:t>
            </a:r>
            <a:r>
              <a:rPr lang="ru-RU" sz="1400" dirty="0" err="1" smtClean="0">
                <a:solidFill>
                  <a:srgbClr val="20A49E"/>
                </a:solidFill>
              </a:rPr>
              <a:t>Воложанин</a:t>
            </a:r>
            <a:r>
              <a:rPr lang="ru-RU" sz="1600" dirty="0" err="1" smtClean="0">
                <a:solidFill>
                  <a:srgbClr val="20A49E"/>
                </a:solidFill>
              </a:rPr>
              <a:t>ова</a:t>
            </a:r>
            <a:endParaRPr lang="ru-RU" sz="1600" dirty="0" smtClean="0">
              <a:solidFill>
                <a:srgbClr val="20A49E"/>
              </a:solidFill>
            </a:endParaRPr>
          </a:p>
          <a:p>
            <a:pPr algn="ctr">
              <a:buNone/>
              <a:defRPr/>
            </a:pPr>
            <a:endParaRPr lang="ru-RU" altLang="ru-RU" sz="1400" b="1" dirty="0" smtClean="0">
              <a:solidFill>
                <a:srgbClr val="2F9595"/>
              </a:solidFill>
            </a:endParaRPr>
          </a:p>
          <a:p>
            <a:pPr algn="ctr">
              <a:buNone/>
              <a:defRPr/>
            </a:pPr>
            <a:r>
              <a:rPr lang="ru-RU" altLang="ru-RU" sz="1400" b="1" dirty="0" smtClean="0">
                <a:solidFill>
                  <a:srgbClr val="2F9595"/>
                </a:solidFill>
              </a:rPr>
              <a:t>Региональный </a:t>
            </a:r>
            <a:r>
              <a:rPr lang="ru-RU" altLang="ru-RU" sz="1400" b="1" dirty="0" smtClean="0">
                <a:solidFill>
                  <a:srgbClr val="2F9595"/>
                </a:solidFill>
              </a:rPr>
              <a:t>семинар-совещание </a:t>
            </a:r>
            <a:br>
              <a:rPr lang="ru-RU" altLang="ru-RU" sz="1400" b="1" dirty="0" smtClean="0">
                <a:solidFill>
                  <a:srgbClr val="2F9595"/>
                </a:solidFill>
              </a:rPr>
            </a:br>
            <a:r>
              <a:rPr lang="ru-RU" altLang="ru-RU" sz="1400" b="1" dirty="0" smtClean="0">
                <a:solidFill>
                  <a:srgbClr val="2F9595"/>
                </a:solidFill>
              </a:rPr>
              <a:t>ФАС России Приволжского и Уральского федеральных округов</a:t>
            </a:r>
          </a:p>
          <a:p>
            <a:pPr algn="ctr">
              <a:buNone/>
              <a:defRPr/>
            </a:pPr>
            <a:r>
              <a:rPr lang="ru-RU" sz="1800" b="1" dirty="0" smtClean="0">
                <a:solidFill>
                  <a:srgbClr val="338891"/>
                </a:solidFill>
              </a:rPr>
              <a:t>Самара </a:t>
            </a:r>
            <a:r>
              <a:rPr lang="ru-RU" sz="1800" b="1" dirty="0" smtClean="0">
                <a:solidFill>
                  <a:srgbClr val="338891"/>
                </a:solidFill>
              </a:rPr>
              <a:t>2018</a:t>
            </a:r>
            <a:endParaRPr lang="ru-RU" sz="1800" b="1" dirty="0">
              <a:solidFill>
                <a:srgbClr val="33889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699"/>
            <a:ext cx="9144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</a:rPr>
              <a:t>ПРОБЛЕМНЫЕ ВОПРОСЫ В СФЕРЕ РЕГИОНАЛЬНОГО ТАРИФНОГО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</a:rPr>
              <a:t>РЕГУЛИРОВАНИЯ</a:t>
            </a:r>
            <a:endParaRPr lang="ru-RU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979469"/>
            <a:ext cx="864096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ОТСУТСТВИЕ У РЕГУЛИРУЕМОЙ ОРГАНИЗАЦИИ НАДЛЕЖАЩЕ ОФОРМЛЕННЫХ ПРАВОУСТАНАВЛИВАЮЩИХ ДОКУМЕНТОВ</a:t>
            </a:r>
          </a:p>
          <a:p>
            <a:pPr algn="ctr"/>
            <a:endParaRPr lang="ru-RU" sz="2400" b="1" dirty="0" smtClean="0">
              <a:solidFill>
                <a:schemeClr val="accent6"/>
              </a:solidFill>
            </a:endParaRPr>
          </a:p>
          <a:p>
            <a:pPr algn="ctr"/>
            <a:endParaRPr lang="ru-RU" sz="2400" b="1" dirty="0" smtClean="0">
              <a:solidFill>
                <a:schemeClr val="accent6"/>
              </a:solidFill>
            </a:endParaRPr>
          </a:p>
          <a:p>
            <a:pPr algn="ctr"/>
            <a:endParaRPr lang="ru-RU" sz="2400" b="1" dirty="0" smtClean="0">
              <a:solidFill>
                <a:schemeClr val="accent6"/>
              </a:solidFill>
            </a:endParaRPr>
          </a:p>
          <a:p>
            <a:pPr algn="ctr"/>
            <a:endParaRPr lang="ru-RU" sz="2400" b="1" dirty="0" smtClean="0">
              <a:solidFill>
                <a:schemeClr val="accent6"/>
              </a:solidFill>
            </a:endParaRPr>
          </a:p>
          <a:p>
            <a:pPr algn="ctr"/>
            <a:endParaRPr lang="ru-RU" sz="2400" b="1" dirty="0" smtClean="0">
              <a:solidFill>
                <a:schemeClr val="accent6"/>
              </a:solidFill>
            </a:endParaRPr>
          </a:p>
          <a:p>
            <a:pPr algn="just"/>
            <a:endParaRPr lang="ru-RU" sz="2400" b="1" dirty="0" smtClean="0">
              <a:solidFill>
                <a:schemeClr val="accent6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НОРМАТИВНЫЕ АКТЫ НЕ ПРЕДУСМАТРИВАЮТ ТАКОГО ОСНОВАНИЯ ДЛЯ ОТКАЗА В ОТКРЫТИИ (ЗАКРЫТИИ) ТАРИФНОГО ДЕЛА</a:t>
            </a:r>
            <a:endParaRPr lang="ru-RU" sz="2000" dirty="0" smtClean="0">
              <a:solidFill>
                <a:srgbClr val="000000"/>
              </a:solidFill>
            </a:endParaRPr>
          </a:p>
        </p:txBody>
      </p:sp>
      <p:pic>
        <p:nvPicPr>
          <p:cNvPr id="5" name="Picture 2" descr="Статья в газ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76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6984776" cy="648072"/>
          </a:xfrm>
          <a:ln>
            <a:noFill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ПРЕДЛОЖЕНИЕ УПРАВЛЕНИЯ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4500570"/>
            <a:ext cx="1491602" cy="149160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086874706"/>
              </p:ext>
            </p:extLst>
          </p:nvPr>
        </p:nvGraphicFramePr>
        <p:xfrm>
          <a:off x="214282" y="1500174"/>
          <a:ext cx="650085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7950" y="1500174"/>
            <a:ext cx="2571768" cy="1643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29454" y="214311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6"/>
                </a:solidFill>
              </a:rPr>
              <a:t>Изменения в НПА</a:t>
            </a:r>
            <a:endParaRPr lang="ru-RU" sz="1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10165" cy="1440160"/>
          </a:xfrm>
          <a:ln>
            <a:noFill/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ГАРАНТИРУЮЩИЙ ПОСТАВЩИК  </a:t>
            </a: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В ТЕЧЕНИЕ ПЕРИОДА РЕГУЛИРОВАНИЯ ОСУЩЕСТВЛЯЛ РАСЧЕТЫ ЗА   УСЛУГИ ПО ПЕРЕДАЧЕ ЭЛЕКТРОЭНЕРГИИ С СЕТЕВОЙ ОРГАНИЗАЦИЕЙ № 1, ЗАТЕМ С СЕТЕВОЙ ОРГАНИЗАЦИЕЙ № 2</a:t>
            </a:r>
            <a:endParaRPr lang="ru-RU" sz="1800" dirty="0">
              <a:solidFill>
                <a:schemeClr val="accent6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2500306"/>
            <a:ext cx="3357586" cy="330575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ru-RU" sz="2400" dirty="0" smtClean="0">
              <a:solidFill>
                <a:schemeClr val="accent6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6"/>
                </a:solidFill>
              </a:rPr>
              <a:t>СЕТЕВАЯ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6"/>
                </a:solidFill>
              </a:rPr>
              <a:t>ОРГАНИЗАЦИЯ № 1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	</a:t>
            </a:r>
            <a:r>
              <a:rPr lang="ru-RU" sz="1800" dirty="0" smtClean="0">
                <a:solidFill>
                  <a:schemeClr val="accent6"/>
                </a:solidFill>
              </a:rPr>
              <a:t>(ОТСУТСТВУЮТ ИНДИВИДУАЛЬНЫЕ ТАРИФЫ С СЕТЕВОЙ ОРГАНИЗАЦИЕЙ № 2)</a:t>
            </a:r>
            <a:endParaRPr lang="ru-RU" sz="1800" dirty="0">
              <a:solidFill>
                <a:schemeClr val="accent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500694" y="2428868"/>
            <a:ext cx="3429024" cy="35004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ru-RU" dirty="0" smtClean="0">
              <a:solidFill>
                <a:srgbClr val="2F9595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6"/>
                </a:solidFill>
              </a:rPr>
              <a:t>СЕТЕВАЯ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6"/>
                </a:solidFill>
              </a:rPr>
              <a:t>ОРГАНИЗАЦИЯ  № 2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/>
                </a:solidFill>
              </a:rPr>
              <a:t>(ОТСУТСТВУЮТ ИНДИВИДУАЛЬНЫЕ ТАРИФЫ С СЕТЕВОЙ ОРГАНИЗАЦИЕЙ № 1)</a:t>
            </a:r>
            <a:endParaRPr lang="ru-RU" sz="1800" dirty="0">
              <a:solidFill>
                <a:schemeClr val="accent6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rot="5400000">
            <a:off x="2107388" y="2250274"/>
            <a:ext cx="357192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 rot="16200000" flipH="1">
            <a:off x="7123154" y="2163730"/>
            <a:ext cx="205764" cy="164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3857620" y="3500438"/>
            <a:ext cx="15716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34" name="Умножение 33"/>
          <p:cNvSpPr/>
          <p:nvPr/>
        </p:nvSpPr>
        <p:spPr bwMode="auto">
          <a:xfrm>
            <a:off x="4143372" y="3071810"/>
            <a:ext cx="936104" cy="864096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84776" cy="792088"/>
          </a:xfrm>
          <a:ln>
            <a:noFill/>
          </a:ln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Правомерность получения платы за услуги по передаче электроэнергии, оказанные посредством объектов </a:t>
            </a:r>
            <a:r>
              <a:rPr lang="ru-RU" sz="2000" dirty="0" err="1" smtClean="0">
                <a:solidFill>
                  <a:schemeClr val="bg1"/>
                </a:solidFill>
              </a:rPr>
              <a:t>электросетевого</a:t>
            </a:r>
            <a:r>
              <a:rPr lang="ru-RU" sz="2000" dirty="0" smtClean="0">
                <a:solidFill>
                  <a:schemeClr val="bg1"/>
                </a:solidFill>
              </a:rPr>
              <a:t> хозяйства, не учтенных при утверждении тарифа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903649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136904" cy="980728"/>
          </a:xfrm>
          <a:ln>
            <a:noFill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ПРЕДЛОЖЕНИЕ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УПРАВЛЕНИЯ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6805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2F9595"/>
                </a:solidFill>
              </a:rPr>
              <a:t>В Обзоре судебной практики получить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2F9595"/>
                </a:solidFill>
              </a:rPr>
              <a:t>разъяснение Верховного Суда РФ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2F9595"/>
                </a:solidFill>
              </a:rPr>
              <a:t>о правомерности получения сетевыми организациями тарифа за услуги по передаче электроэнергии, оказанные посредством объектов </a:t>
            </a:r>
            <a:r>
              <a:rPr lang="ru-RU" sz="2000" dirty="0" err="1" smtClean="0">
                <a:solidFill>
                  <a:srgbClr val="2F9595"/>
                </a:solidFill>
              </a:rPr>
              <a:t>электросетевого</a:t>
            </a:r>
            <a:r>
              <a:rPr lang="ru-RU" sz="2000" dirty="0" smtClean="0">
                <a:solidFill>
                  <a:srgbClr val="2F9595"/>
                </a:solidFill>
              </a:rPr>
              <a:t> хозяйства, которые не были учтены при утверждении тарифного решения, </a:t>
            </a:r>
            <a:r>
              <a:rPr lang="ru-RU" sz="2000" b="1" dirty="0" smtClean="0">
                <a:solidFill>
                  <a:srgbClr val="2F9595"/>
                </a:solidFill>
              </a:rPr>
              <a:t>либо</a:t>
            </a:r>
            <a:r>
              <a:rPr lang="ru-RU" sz="2000" dirty="0" smtClean="0">
                <a:solidFill>
                  <a:srgbClr val="2F9595"/>
                </a:solidFill>
              </a:rPr>
              <a:t> указание в соответствующем акте на возможность пересмотра вступивших в законную силу судебных актов по аналогичным делам на основании изложенной в нем правовой позиции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0253" y="4221088"/>
            <a:ext cx="2232248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200800" cy="908720"/>
          </a:xfrm>
          <a:ln>
            <a:noFill/>
          </a:ln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Определение уровня напряжения в точке подключения </a:t>
            </a:r>
            <a:r>
              <a:rPr lang="ru-RU" sz="2200" b="1" dirty="0" err="1" smtClean="0">
                <a:solidFill>
                  <a:schemeClr val="bg1"/>
                </a:solidFill>
              </a:rPr>
              <a:t>энергопринимающих</a:t>
            </a:r>
            <a:r>
              <a:rPr lang="ru-RU" sz="2200" b="1" dirty="0" smtClean="0">
                <a:solidFill>
                  <a:schemeClr val="bg1"/>
                </a:solidFill>
              </a:rPr>
              <a:t> устройств потребителя для правильного расчета тарифа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40560"/>
          </a:xfrm>
          <a:ln>
            <a:noFill/>
          </a:ln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АБЗАЦ 3 ПУНКТА 15(2) ПРАВИЛ НЕДИСКРИМИНАЦИОННОГО ДОСТУПА К УСЛУГАМ ПО ПЕРЕДАЧЕ ЭЛЕКТРИЧЕСКОЙ ЭНЕРГИИ И ОКАЗАНИЯ ЭТИХ УСЛУГ, УТВ.ПОСТАНОВЛЕНИЕМ ПРАВИТЕЛЬСТВА РФ ОТ 27.12.2004  № 861:</a:t>
            </a:r>
            <a:endParaRPr lang="ru-RU" sz="1800" dirty="0" smtClean="0">
              <a:solidFill>
                <a:srgbClr val="338891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338891"/>
                </a:solidFill>
              </a:rPr>
              <a:t>	 </a:t>
            </a:r>
            <a:r>
              <a:rPr lang="ru-RU" sz="1800" dirty="0" smtClean="0">
                <a:solidFill>
                  <a:srgbClr val="000099"/>
                </a:solidFill>
              </a:rPr>
              <a:t>Если граница раздела балансовой принадлежности объектов </a:t>
            </a:r>
            <a:r>
              <a:rPr lang="ru-RU" sz="1800" dirty="0" err="1" smtClean="0">
                <a:solidFill>
                  <a:srgbClr val="000099"/>
                </a:solidFill>
              </a:rPr>
              <a:t>электросетевого</a:t>
            </a:r>
            <a:r>
              <a:rPr lang="ru-RU" sz="1800" dirty="0" smtClean="0">
                <a:solidFill>
                  <a:srgbClr val="000099"/>
                </a:solidFill>
              </a:rPr>
              <a:t> хозяйства сетевой организации и </a:t>
            </a:r>
            <a:r>
              <a:rPr lang="ru-RU" sz="1800" dirty="0" err="1" smtClean="0">
                <a:solidFill>
                  <a:srgbClr val="000099"/>
                </a:solidFill>
              </a:rPr>
              <a:t>энергопринимающих</a:t>
            </a:r>
            <a:r>
              <a:rPr lang="ru-RU" sz="1800" dirty="0" smtClean="0">
                <a:solidFill>
                  <a:srgbClr val="000099"/>
                </a:solidFill>
              </a:rPr>
              <a:t> устройств потребителя электроэнергии установлена в трансформаторной подстанции, то принимается уровень напряжения, соответствующий значению </a:t>
            </a:r>
            <a:r>
              <a:rPr lang="ru-RU" sz="1800" b="1" dirty="0" smtClean="0">
                <a:solidFill>
                  <a:srgbClr val="000099"/>
                </a:solidFill>
              </a:rPr>
              <a:t>питающего (высшего) </a:t>
            </a:r>
            <a:r>
              <a:rPr lang="ru-RU" sz="1800" dirty="0" smtClean="0">
                <a:solidFill>
                  <a:srgbClr val="000099"/>
                </a:solidFill>
              </a:rPr>
              <a:t>напряжения указанной трансформаторной подстанции</a:t>
            </a:r>
            <a:r>
              <a:rPr lang="ru-RU" sz="1800" dirty="0" smtClean="0">
                <a:solidFill>
                  <a:srgbClr val="C00000"/>
                </a:solidFill>
              </a:rPr>
              <a:t>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ОПРЕДЕЛЕНИЕ ВС РФ ОТ 22.08.2016Г. ПО ДЕЛУ № А12-6570/2015,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ОПРЕДЕЛЕНИЕ ВС РФ ОТ 23.01.2017 ПО ДЕЛУ № А07-12882/2015: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	</a:t>
            </a:r>
            <a:r>
              <a:rPr lang="ru-RU" sz="1800" dirty="0" smtClean="0">
                <a:solidFill>
                  <a:srgbClr val="000099"/>
                </a:solidFill>
              </a:rPr>
              <a:t>нормативные предписания, установленные пунктом 15(2) Правил </a:t>
            </a:r>
            <a:r>
              <a:rPr lang="ru-RU" sz="1800" dirty="0" err="1" smtClean="0">
                <a:solidFill>
                  <a:srgbClr val="000099"/>
                </a:solidFill>
              </a:rPr>
              <a:t>недискриминационного</a:t>
            </a:r>
            <a:r>
              <a:rPr lang="ru-RU" sz="1800" dirty="0" smtClean="0">
                <a:solidFill>
                  <a:srgbClr val="000099"/>
                </a:solidFill>
              </a:rPr>
              <a:t> доступа к услугам по передаче электрической энергии и оказания этих услуг, обязательны вне зависимости от условий заключенного договора.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742012" cy="864096"/>
          </a:xfrm>
          <a:ln>
            <a:noFill/>
          </a:ln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Правовые позиции высших судов относительно  применения уровня напряжения для целей расчетов</a:t>
            </a: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891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336704" cy="576064"/>
          </a:xfrm>
          <a:ln>
            <a:noFill/>
          </a:ln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Дело № А55-9901/2017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607024"/>
          </a:xfrm>
          <a:ln>
            <a:noFill/>
          </a:ln>
        </p:spPr>
        <p:txBody>
          <a:bodyPr/>
          <a:lstStyle/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rgbClr val="000099"/>
                </a:solidFill>
                <a:latin typeface="Arial" pitchFamily="34"/>
              </a:rPr>
              <a:t>ИСТЕЦ :         ЭНЕРГОСБЫТОВАЯ ОРГАНИЗАЦИЯ</a:t>
            </a:r>
            <a:endParaRPr lang="ru-RU" sz="2000" b="1" dirty="0" smtClean="0">
              <a:solidFill>
                <a:srgbClr val="000099"/>
              </a:solidFill>
              <a:latin typeface="Arial" pitchFamily="34"/>
              <a:cs typeface="Times New Roman" pitchFamily="18"/>
            </a:endParaRPr>
          </a:p>
          <a:p>
            <a:r>
              <a:rPr lang="ru-RU" sz="2000" b="1" dirty="0" smtClean="0">
                <a:solidFill>
                  <a:srgbClr val="000099"/>
                </a:solidFill>
                <a:latin typeface="Arial" pitchFamily="34"/>
                <a:cs typeface="Times New Roman" pitchFamily="18"/>
              </a:rPr>
              <a:t>ОТВЕТЧИК:    ГАРАНТИРУЮЩИЙ ПОСТАВЩИК</a:t>
            </a:r>
          </a:p>
          <a:p>
            <a:pPr lvl="0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ИСК О ВЗЫСКАНИИ УЩЕРБА В СУММЕ 1 352 985 РУБ. 19 КОП.</a:t>
            </a:r>
          </a:p>
          <a:p>
            <a:pPr lvl="0" algn="just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Доказательство: Решение Самарского УФАС России, которым действия (бездействие) гарантирующего поставщика признаны злоупотреблением доминирующим положением, выражающимся в неприменении тарифа по уровню напряжения «СН2» в расчетах за поставленную электрическую энергию.</a:t>
            </a:r>
          </a:p>
          <a:p>
            <a:pPr lvl="0"/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-21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4882" y="4653136"/>
            <a:ext cx="1828804" cy="127406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624736" cy="864096"/>
          </a:xfrm>
          <a:ln>
            <a:noFill/>
          </a:ln>
        </p:spPr>
        <p:txBody>
          <a:bodyPr/>
          <a:lstStyle/>
          <a:p>
            <a:r>
              <a:rPr lang="ru-RU" sz="4400" b="1" dirty="0" smtClean="0">
                <a:solidFill>
                  <a:srgbClr val="000099"/>
                </a:solidFill>
                <a:latin typeface="Arial Black" pitchFamily="34"/>
              </a:rPr>
              <a:t/>
            </a:r>
            <a:br>
              <a:rPr lang="ru-RU" sz="4400" b="1" dirty="0" smtClean="0">
                <a:solidFill>
                  <a:srgbClr val="000099"/>
                </a:solidFill>
                <a:latin typeface="Arial Black" pitchFamily="34"/>
              </a:rPr>
            </a:br>
            <a:r>
              <a:rPr lang="ru-RU" sz="4400" b="1" dirty="0" smtClean="0">
                <a:solidFill>
                  <a:srgbClr val="000099"/>
                </a:solidFill>
                <a:latin typeface="Arial Black" pitchFamily="34"/>
              </a:rPr>
              <a:t/>
            </a:r>
            <a:br>
              <a:rPr lang="ru-RU" sz="4400" b="1" dirty="0" smtClean="0">
                <a:solidFill>
                  <a:srgbClr val="000099"/>
                </a:solidFill>
                <a:latin typeface="Arial Black" pitchFamily="34"/>
              </a:rPr>
            </a:br>
            <a:r>
              <a:rPr lang="ru-RU" sz="4400" b="1" dirty="0" smtClean="0">
                <a:solidFill>
                  <a:srgbClr val="000099"/>
                </a:solidFill>
                <a:latin typeface="Arial Black" pitchFamily="34"/>
              </a:rPr>
              <a:t>	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Дело № А55-4256/2017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7922840" cy="4751040"/>
          </a:xfrm>
          <a:ln>
            <a:noFill/>
          </a:ln>
        </p:spPr>
        <p:txBody>
          <a:bodyPr/>
          <a:lstStyle/>
          <a:p>
            <a:pPr lvl="0"/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Arial" pitchFamily="34"/>
            </a:endParaRPr>
          </a:p>
          <a:p>
            <a:pPr lvl="0"/>
            <a:r>
              <a:rPr lang="ru-RU" sz="2000" b="1" dirty="0" smtClean="0">
                <a:solidFill>
                  <a:srgbClr val="000099"/>
                </a:solidFill>
                <a:latin typeface="Arial" pitchFamily="34"/>
              </a:rPr>
              <a:t>ИСТЕЦ :         ЭНЕРГОСБЫТОВАЯ ОРГАНИЗАЦИЯ</a:t>
            </a:r>
            <a:endParaRPr lang="ru-RU" sz="2000" b="1" dirty="0" smtClean="0">
              <a:solidFill>
                <a:srgbClr val="000099"/>
              </a:solidFill>
              <a:latin typeface="Arial" pitchFamily="34"/>
              <a:cs typeface="Times New Roman" pitchFamily="18"/>
            </a:endParaRPr>
          </a:p>
          <a:p>
            <a:r>
              <a:rPr lang="ru-RU" sz="2000" b="1" dirty="0" smtClean="0">
                <a:solidFill>
                  <a:srgbClr val="000099"/>
                </a:solidFill>
                <a:latin typeface="Arial" pitchFamily="34"/>
                <a:cs typeface="Times New Roman" pitchFamily="18"/>
              </a:rPr>
              <a:t>ОТВЕТЧИК:    ГАРАНТИРУЮЩИЙ ПОСТАВЩИК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pPr lvl="0" algn="just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ИСК О ВЗЫСКАНИИ УБЫТКОВ В РАЗМЕРЕ 210 599 РУБЛЕЙ В ВИДЕ РАСХОДОВ НА ПРОЖИВАНИЕ И НА ПРОЕЗД, СВЯЗАННЫХ С УЧАСТИЕМ ПРЕДСТАВИТЕЛЕЙ ИСТЦА В ЗАСЕДАНИЯХ САМАРСКОГО УФАС РОССИИ.</a:t>
            </a:r>
          </a:p>
          <a:p>
            <a:pPr lvl="0" algn="just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Доказательство: решение комиссии Самарского УФАС России, которым действия (бездействие) Гарантирующего поставщика признаны злоупотреблением доминирующим положением, выражающимся в неприменении тарифа по уровню напряжения «СН2» в расчетах за поставленную электрическую энергию.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94141" cy="908720"/>
          </a:xfrm>
          <a:ln>
            <a:noFill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ПРЕДЛОЖЕНИЕ УПРАВЛЕНИЯ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79032"/>
          </a:xfrm>
        </p:spPr>
        <p:txBody>
          <a:bodyPr/>
          <a:lstStyle/>
          <a:p>
            <a:pPr algn="ctr"/>
            <a:endParaRPr lang="ru-RU" dirty="0" smtClean="0">
              <a:solidFill>
                <a:srgbClr val="2F9595"/>
              </a:solidFill>
            </a:endParaRPr>
          </a:p>
          <a:p>
            <a:pPr algn="ctr"/>
            <a:r>
              <a:rPr lang="ru-RU" dirty="0" smtClean="0">
                <a:solidFill>
                  <a:srgbClr val="2F9595"/>
                </a:solidFill>
              </a:rPr>
              <a:t>Разъяснение Верховного Суда РФ в  Обзоре судебной практики по  вопросу определения уровня напряжения в точке подключения </a:t>
            </a:r>
            <a:r>
              <a:rPr lang="ru-RU" dirty="0" err="1" smtClean="0">
                <a:solidFill>
                  <a:srgbClr val="2F9595"/>
                </a:solidFill>
              </a:rPr>
              <a:t>энергопринимающих</a:t>
            </a:r>
            <a:r>
              <a:rPr lang="ru-RU" dirty="0" smtClean="0">
                <a:solidFill>
                  <a:srgbClr val="2F9595"/>
                </a:solidFill>
              </a:rPr>
              <a:t> устройств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933056"/>
            <a:ext cx="2232248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40760" cy="706090"/>
          </a:xfrm>
          <a:ln>
            <a:noFill/>
          </a:ln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Функции ФАС России по контролю за соблюдением законодательства в сфере государственного регулирования цен (тарифов)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19845353"/>
              </p:ext>
            </p:extLst>
          </p:nvPr>
        </p:nvGraphicFramePr>
        <p:xfrm>
          <a:off x="3000364" y="1500174"/>
          <a:ext cx="457203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04864"/>
            <a:ext cx="7315493" cy="609600"/>
          </a:xfrm>
          <a:ln>
            <a:noFill/>
          </a:ln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697029-twitter-2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077072"/>
            <a:ext cx="1224136" cy="1224136"/>
          </a:xfrm>
          <a:prstGeom prst="rect">
            <a:avLst/>
          </a:prstGeom>
        </p:spPr>
      </p:pic>
      <p:pic>
        <p:nvPicPr>
          <p:cNvPr id="5" name="Рисунок 4" descr="vk_icon-icons.com_6668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5301208"/>
            <a:ext cx="1152128" cy="1152128"/>
          </a:xfrm>
          <a:prstGeom prst="rect">
            <a:avLst/>
          </a:prstGeom>
        </p:spPr>
      </p:pic>
      <p:pic>
        <p:nvPicPr>
          <p:cNvPr id="6" name="Рисунок 5" descr="ГЕРБ ФАС Росси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3068960"/>
            <a:ext cx="1068710" cy="1068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808" y="34290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samara.fas.gov.ru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58052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ufas63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46531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63Ufas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7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835696" y="0"/>
            <a:ext cx="7128792" cy="1052737"/>
          </a:xfrm>
          <a:ln>
            <a:noFill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Территориальные органы ФАС России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975944815"/>
              </p:ext>
            </p:extLst>
          </p:nvPr>
        </p:nvGraphicFramePr>
        <p:xfrm>
          <a:off x="428596" y="1285860"/>
          <a:ext cx="8496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2420888"/>
            <a:ext cx="1296144" cy="11034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12568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ru-RU" sz="2000" b="1" u="sng" dirty="0" smtClean="0">
                <a:solidFill>
                  <a:srgbClr val="338891"/>
                </a:solidFill>
                <a:latin typeface="Times New Roman" pitchFamily="18" charset="0"/>
                <a:cs typeface="Times New Roman" pitchFamily="18" charset="0"/>
              </a:rPr>
              <a:t>САМАРСКОЕ УФАС РОССИИ:</a:t>
            </a:r>
          </a:p>
          <a:p>
            <a:pPr algn="just"/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Решение по делу о нарушении АМЗ в отношении ООО «РЭС»;</a:t>
            </a:r>
          </a:p>
          <a:p>
            <a:pPr algn="just"/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Постановление о назначении ООО «РЭС» наказания в виде штрафа по ч.2 ст.14.31 </a:t>
            </a:r>
            <a:r>
              <a:rPr lang="ru-RU" sz="2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РФ (дело № А55-28678/2015: штраф в размере 813 146, 25 руб. снижен до 100 000 руб.);</a:t>
            </a:r>
          </a:p>
          <a:p>
            <a:pPr algn="just"/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Предупреждение ЗАО «Электросеть-Волга» о необходимости прекращения действий, которые содержат признаки нарушения АМЗ;</a:t>
            </a:r>
          </a:p>
          <a:p>
            <a:pPr algn="just"/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Постановление о назначении ЗАО «Электросеть-Волга» наказания в виде штрафа в размере 100 000 руб. по статье 9.21 </a:t>
            </a:r>
            <a:r>
              <a:rPr lang="ru-RU" sz="2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РФ (дело № А55-15361/2016: в удовлетворении требований отказано);</a:t>
            </a:r>
          </a:p>
          <a:p>
            <a:pPr algn="just"/>
            <a:r>
              <a:rPr lang="ru-RU" sz="2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Предупреждение органу тарифного регулирования о необходимости прекращения действий, которые содержат признаки нарушения АМЗ;</a:t>
            </a:r>
            <a:endParaRPr lang="ru-RU" sz="2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1" y="260648"/>
            <a:ext cx="7272808" cy="720080"/>
          </a:xfrm>
          <a:ln>
            <a:noFill/>
          </a:ln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Исчерпывающие основания для отказа органа тарифного регулирования в открытии дела об установлении платы за технологическое присоединение к электросетям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904342364"/>
              </p:ext>
            </p:extLst>
          </p:nvPr>
        </p:nvGraphicFramePr>
        <p:xfrm>
          <a:off x="899592" y="1340768"/>
          <a:ext cx="6912768" cy="4080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42976" y="5357826"/>
            <a:ext cx="785818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Указанные основания являются исчерпывающими, что подтверждается Определением Верховного суда Российской Федерации от 17.11.2016 г.  № 2-АПГ16-23.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10" y="5228594"/>
            <a:ext cx="947305" cy="105256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 bwMode="auto">
          <a:xfrm>
            <a:off x="4644008" y="2348880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708958892"/>
              </p:ext>
            </p:extLst>
          </p:nvPr>
        </p:nvGraphicFramePr>
        <p:xfrm>
          <a:off x="0" y="2132856"/>
          <a:ext cx="88582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785926"/>
            <a:ext cx="6120679" cy="60960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714620"/>
            <a:ext cx="7924800" cy="3810000"/>
          </a:xfrm>
          <a:ln>
            <a:solidFill>
              <a:schemeClr val="bg1"/>
            </a:solidFill>
          </a:ln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Установить в качестве основания для отказа регулирующего органа</a:t>
            </a:r>
            <a:r>
              <a:rPr lang="ru-RU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 открытии дела об установлении цен (тарифов) - наличие вступившего в законную силу решения суда по утверждению условия договора ТП по цене. </a:t>
            </a:r>
            <a:endParaRPr lang="ru-RU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1340768"/>
            <a:ext cx="1944216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0106" y="764704"/>
            <a:ext cx="876999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27.07.2010 № 190-ФЗ</a:t>
            </a: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«О теплоснабжении» (ч.3 ст. 28.1)</a:t>
            </a: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07.12.2011 № 416-ФЗ </a:t>
            </a: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«О водоснабжении (ч.3 ст. 41.1)</a:t>
            </a:r>
          </a:p>
          <a:p>
            <a:pPr algn="ctr"/>
            <a:endParaRPr lang="ru-RU" sz="24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ЕСЛИ ОБЪЕКТЫ ТЕПЛОСНАБЖЕНИЯ, ВОДОСНАБЖЕНИЯ</a:t>
            </a:r>
          </a:p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ВВЕДЕНЫ В ЭКСПЛУАТАЦИЮ</a:t>
            </a:r>
            <a:r>
              <a:rPr lang="ru-RU" sz="2000" b="1" dirty="0" smtClean="0">
                <a:solidFill>
                  <a:schemeClr val="accent6"/>
                </a:solidFill>
              </a:rPr>
              <a:t>:</a:t>
            </a:r>
            <a:endParaRPr lang="ru-RU" sz="2000" b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9515" y="3992730"/>
            <a:ext cx="296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менее 5 лет назад</a:t>
            </a:r>
          </a:p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↓ </a:t>
            </a:r>
            <a:endParaRPr lang="en-US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договор аренды</a:t>
            </a:r>
            <a:endParaRPr lang="en-US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5751" y="4018998"/>
            <a:ext cx="296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более 5 лет назад</a:t>
            </a:r>
          </a:p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↓ </a:t>
            </a:r>
            <a:endParaRPr lang="en-US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концессионное соглашение</a:t>
            </a:r>
            <a:endParaRPr lang="en-US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10" idx="2"/>
            <a:endCxn id="11" idx="0"/>
          </p:cNvCxnSpPr>
          <p:nvPr/>
        </p:nvCxnSpPr>
        <p:spPr>
          <a:xfrm flipH="1">
            <a:off x="1860899" y="3688581"/>
            <a:ext cx="2664206" cy="3041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2"/>
            <a:endCxn id="12" idx="0"/>
          </p:cNvCxnSpPr>
          <p:nvPr/>
        </p:nvCxnSpPr>
        <p:spPr>
          <a:xfrm>
            <a:off x="4525105" y="3688581"/>
            <a:ext cx="2612030" cy="3304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Картинки по запросу концессионные соглаш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9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30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43608" y="943345"/>
            <a:ext cx="7344816" cy="535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endParaRPr lang="ru-RU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2F9595"/>
                </a:solidFill>
                <a:latin typeface="Arial" pitchFamily="34" charset="0"/>
                <a:cs typeface="Arial" pitchFamily="34" charset="0"/>
              </a:rPr>
              <a:t>Федеральный закон от 27.07.2010 № 190-ФЗ</a:t>
            </a:r>
          </a:p>
          <a:p>
            <a:pPr algn="ctr"/>
            <a:r>
              <a:rPr lang="ru-RU" b="1" u="sng" dirty="0" smtClean="0">
                <a:solidFill>
                  <a:srgbClr val="2F9595"/>
                </a:solidFill>
                <a:latin typeface="Arial" pitchFamily="34" charset="0"/>
                <a:cs typeface="Arial" pitchFamily="34" charset="0"/>
              </a:rPr>
              <a:t>«О теплоснабжении» (ч.33 ст. 28.1)</a:t>
            </a:r>
          </a:p>
          <a:p>
            <a:pPr algn="ctr"/>
            <a:r>
              <a:rPr lang="ru-RU" b="1" u="sng" dirty="0" smtClean="0">
                <a:solidFill>
                  <a:srgbClr val="2F9595"/>
                </a:solidFill>
                <a:latin typeface="Arial" pitchFamily="34" charset="0"/>
                <a:cs typeface="Arial" pitchFamily="34" charset="0"/>
              </a:rPr>
              <a:t>Федеральный закон от 07.12.2011 № 416-ФЗ </a:t>
            </a:r>
          </a:p>
          <a:p>
            <a:pPr algn="ctr"/>
            <a:r>
              <a:rPr lang="ru-RU" b="1" u="sng" dirty="0" smtClean="0">
                <a:solidFill>
                  <a:srgbClr val="2F9595"/>
                </a:solidFill>
                <a:latin typeface="Arial" pitchFamily="34" charset="0"/>
                <a:cs typeface="Arial" pitchFamily="34" charset="0"/>
              </a:rPr>
              <a:t>«О водоснабжении (ч.33 ст. 41.1)</a:t>
            </a:r>
          </a:p>
          <a:p>
            <a:pPr algn="ctr"/>
            <a:endParaRPr lang="ru-RU" dirty="0" smtClean="0">
              <a:solidFill>
                <a:schemeClr val="accent6"/>
              </a:solidFill>
            </a:endParaRPr>
          </a:p>
          <a:p>
            <a:pPr algn="ctr"/>
            <a:r>
              <a:rPr lang="ru-RU" dirty="0" smtClean="0">
                <a:solidFill>
                  <a:schemeClr val="accent6"/>
                </a:solidFill>
              </a:rPr>
              <a:t>ДОГОВОР АРЕНДЫ ОБЪЕКТОВ ТЕПЛОСНАБЖЕНИЯ, ВОДОСНАБЖЕНИЯ, НАХОДЯЩИХСЯ В ГОСУДАРСТВЕННОЙ ИЛИ МУНИЦИПАЛЬНОЙ СОБСТВЕННОСТИ, ЗАКЛЮЧЕННЫЙ С НАРУШЕНИЕМ  ТРЕБОВАНИЙ, </a:t>
            </a:r>
          </a:p>
          <a:p>
            <a:pPr algn="ctr"/>
            <a:r>
              <a:rPr lang="ru-RU" dirty="0" smtClean="0">
                <a:solidFill>
                  <a:schemeClr val="accent6"/>
                </a:solidFill>
              </a:rPr>
              <a:t>ЯВЛЯЕТСЯ НИЧТОЖНЫМ</a:t>
            </a:r>
          </a:p>
          <a:p>
            <a:pPr algn="ctr"/>
            <a:endParaRPr lang="ru-RU" dirty="0" smtClean="0">
              <a:solidFill>
                <a:schemeClr val="accent6"/>
              </a:solidFill>
            </a:endParaRPr>
          </a:p>
          <a:p>
            <a:pPr algn="ctr"/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ТАКОЙ ДОГОВОР АРЕНДЫ, ПРЕДСТАВЛЕННЫЙ В ОРГАН ТАРИФНОГО РЕГУЛИРОВАНИЯ, НЕ ПОДТВЕРЖДАЕТ ЗАКОННЫХ ПРАВ ХОЗЯЙСТВУЮЩЕГО  СУБЪЕКТА В ОТНОШЕНИИ ПЕРЕДАННОГО ЕМУ ИМУЩЕСТВА, В СВЯЗИ С ЧЕМ ПРАВОВЫЕ ОСНОВАНИЯ ДЛЯ УСТАНОВЛЕНИЯ ТАРИФА ОТСУТСТВУЮТ</a:t>
            </a:r>
          </a:p>
          <a:p>
            <a:pPr algn="ctr"/>
            <a:endParaRPr lang="ru-RU" dirty="0" smtClean="0">
              <a:solidFill>
                <a:srgbClr val="333399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 bwMode="auto">
          <a:xfrm flipH="1">
            <a:off x="4283968" y="2348880"/>
            <a:ext cx="216024" cy="288032"/>
          </a:xfrm>
          <a:prstGeom prst="downArrow">
            <a:avLst/>
          </a:prstGeom>
          <a:solidFill>
            <a:srgbClr val="2F959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 flipH="1">
            <a:off x="4283968" y="4005064"/>
            <a:ext cx="216024" cy="288032"/>
          </a:xfrm>
          <a:prstGeom prst="downArrow">
            <a:avLst/>
          </a:prstGeom>
          <a:solidFill>
            <a:srgbClr val="33889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1424303"/>
            <a:ext cx="1800200" cy="118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03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оводим собрание">
  <a:themeElements>
    <a:clrScheme name="1_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ФАС12345</Template>
  <TotalTime>9192</TotalTime>
  <Words>989</Words>
  <Application>Microsoft Office PowerPoint</Application>
  <PresentationFormat>Экран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ФАС12345</vt:lpstr>
      <vt:lpstr>1_Проводим собрание</vt:lpstr>
      <vt:lpstr>1_ФАС12345</vt:lpstr>
      <vt:lpstr>2_ФАС12345</vt:lpstr>
      <vt:lpstr>Слайд 1</vt:lpstr>
      <vt:lpstr>Функции ФАС России по контролю за соблюдением законодательства в сфере государственного регулирования цен (тарифов)</vt:lpstr>
      <vt:lpstr>Территориальные органы ФАС России</vt:lpstr>
      <vt:lpstr>Слайд 4</vt:lpstr>
      <vt:lpstr>Исчерпывающие основания для отказа органа тарифного регулирования в открытии дела об установлении платы за технологическое присоединение к электросетям</vt:lpstr>
      <vt:lpstr>Слайд 6</vt:lpstr>
      <vt:lpstr>Необходимо</vt:lpstr>
      <vt:lpstr>Слайд 8</vt:lpstr>
      <vt:lpstr>Слайд 9</vt:lpstr>
      <vt:lpstr>Слайд 10</vt:lpstr>
      <vt:lpstr>ПРЕДЛОЖЕНИЕ УПРАВЛЕНИЯ</vt:lpstr>
      <vt:lpstr> ГАРАНТИРУЮЩИЙ ПОСТАВЩИК     В ТЕЧЕНИЕ ПЕРИОДА РЕГУЛИРОВАНИЯ ОСУЩЕСТВЛЯЛ РАСЧЕТЫ ЗА   УСЛУГИ ПО ПЕРЕДАЧЕ ЭЛЕКТРОЭНЕРГИИ С СЕТЕВОЙ ОРГАНИЗАЦИЕЙ № 1, ЗАТЕМ С СЕТЕВОЙ ОРГАНИЗАЦИЕЙ № 2</vt:lpstr>
      <vt:lpstr>Правомерность получения платы за услуги по передаче электроэнергии, оказанные посредством объектов электросетевого хозяйства, не учтенных при утверждении тарифа</vt:lpstr>
      <vt:lpstr>ПРЕДЛОЖЕНИЕ УПРАВЛЕНИЯ</vt:lpstr>
      <vt:lpstr>Определение уровня напряжения в точке подключения энергопринимающих устройств потребителя для правильного расчета тарифа</vt:lpstr>
      <vt:lpstr>Правовые позиции высших судов относительно  применения уровня напряжения для целей расчетов</vt:lpstr>
      <vt:lpstr>Дело № А55-9901/2017</vt:lpstr>
      <vt:lpstr>   Дело № А55-4256/2017  </vt:lpstr>
      <vt:lpstr>ПРЕДЛОЖЕНИЕ УПРАВЛЕНИЯ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 отрасли</dc:title>
  <dc:creator>Багданцева</dc:creator>
  <cp:lastModifiedBy>to63-Volozhaninova</cp:lastModifiedBy>
  <cp:revision>674</cp:revision>
  <cp:lastPrinted>2016-05-16T11:35:49Z</cp:lastPrinted>
  <dcterms:created xsi:type="dcterms:W3CDTF">2013-03-18T07:10:55Z</dcterms:created>
  <dcterms:modified xsi:type="dcterms:W3CDTF">2018-08-17T12:45:01Z</dcterms:modified>
</cp:coreProperties>
</file>