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14"/>
  </p:notesMasterIdLst>
  <p:handoutMasterIdLst>
    <p:handoutMasterId r:id="rId15"/>
  </p:handoutMasterIdLst>
  <p:sldIdLst>
    <p:sldId id="257" r:id="rId3"/>
    <p:sldId id="487" r:id="rId4"/>
    <p:sldId id="488" r:id="rId5"/>
    <p:sldId id="490" r:id="rId6"/>
    <p:sldId id="492" r:id="rId7"/>
    <p:sldId id="481" r:id="rId8"/>
    <p:sldId id="496" r:id="rId9"/>
    <p:sldId id="497" r:id="rId10"/>
    <p:sldId id="498" r:id="rId11"/>
    <p:sldId id="482" r:id="rId12"/>
    <p:sldId id="493" r:id="rId13"/>
  </p:sldIdLst>
  <p:sldSz cx="9144000" cy="6858000" type="screen4x3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1B1862"/>
    <a:srgbClr val="008080"/>
    <a:srgbClr val="5EA5AB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1" autoAdjust="0"/>
    <p:restoredTop sz="97478" autoAdjust="0"/>
  </p:normalViewPr>
  <p:slideViewPr>
    <p:cSldViewPr snapToGrid="0">
      <p:cViewPr varScale="1">
        <p:scale>
          <a:sx n="72" d="100"/>
          <a:sy n="72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64B72C-AE9C-453F-95DD-7F30A3B651E3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EEFEB64-864A-441C-89E4-39613541E1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622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48C973-562E-4052-BB23-5DF90D00FCF9}" type="datetimeFigureOut">
              <a:rPr lang="ru-RU"/>
              <a:pPr>
                <a:defRPr/>
              </a:pPr>
              <a:t>22.08.2018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607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7055687-DD40-4254-A652-4521BA7A86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42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6784E6B-0461-4620-AB82-5A7F67AE2994}" type="slidenum">
              <a:rPr lang="ru-RU" altLang="ru-RU">
                <a:latin typeface="Calibri" pitchFamily="34" charset="0"/>
              </a:rPr>
              <a:pPr/>
              <a:t>1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B36C1BD-8662-4DB8-B8E7-CB7FAFAA33F7}" type="slidenum">
              <a:rPr lang="ru-RU" altLang="ru-RU">
                <a:solidFill>
                  <a:srgbClr val="000000"/>
                </a:solidFill>
                <a:ea typeface="ＭＳ Ｐゴシック" pitchFamily="34" charset="-128"/>
              </a:rPr>
              <a:pPr/>
              <a:t>11</a:t>
            </a:fld>
            <a:endParaRPr lang="ru-RU" altLang="ru-RU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91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05CF14-0DE8-44C5-A7C3-5674BCD135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010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097777-212B-41E7-9464-9E0DE943E4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846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A91291-2E6E-4D6A-A0CF-D25F0DB21C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795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0BE874-2BAA-4EA7-B788-EF563A0214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2528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244E67-FFC3-49A2-991F-23BF0877A8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09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F1642B-EA1D-4306-B7F6-36799F168E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860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FBBCE-845E-457E-99BE-C15774283F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985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BF3C-DEB7-4296-9826-DA12656B0F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951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49017-7727-4073-8DC7-9BC77AF544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5788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DA04-96B0-477A-8259-56495C5E2F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34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F5B753-54C4-4B3A-82CC-F57790BDE0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5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A91E8-15F8-4511-861B-82B0B49EA5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780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E8120-53DF-4C2B-A8D3-2631F6C29D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95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FD198-CE37-4A17-B1B6-3986EA93D3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758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36950-C8A8-4ED9-AAB0-C9B76BC93E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252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C763F-1C78-4B38-A714-F0955BF102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0575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013FC-9838-41C8-ABFE-EC3B7A423E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913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8D263-8B49-4D81-8427-13CC3C939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264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10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F5D953-8C47-461B-BF63-879DC956A5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46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4179F9-7267-43E7-ABD2-26ABE0AED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245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312BEE-6824-4E85-B00C-FF92E9ED56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622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62E26F-6824-4AF5-B7CB-EAE4BA8BC6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853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8C7E83-A6A2-46F1-B0DB-18F842D33E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89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1AD763-BEBB-4F11-A4E9-9573379B3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593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29F8A5-6124-4548-8290-CD3BF3781A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425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a typeface="ＭＳ Ｐゴシック" pitchFamily="34" charset="-128"/>
              </a:defRPr>
            </a:lvl1pPr>
          </a:lstStyle>
          <a:p>
            <a:fld id="{6A8EA0B1-454E-4B1D-B1BA-0732A6B8CE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C374E15-4C49-44F6-B1D9-56DE5E8D70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8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50A83EE05B8EF9E07A741CCBF80F773ACE34BA43045FC37F7305AC82D9E895F58AC7072A0CD0FOFZBS" TargetMode="External"/><Relationship Id="rId2" Type="http://schemas.openxmlformats.org/officeDocument/2006/relationships/hyperlink" Target="consultantplus://offline/ref=B50A83EE05B8EF9E07A741CCBF80F773ACE34BA43045FC37F7305AC82D9E895F58AC7072A0CD00OFZCS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1B257B3C7D624DADC34CFDC4B2909EC6A5F93D58B770A01570CE6B6EA88DE9150F059FDD3544276aBB2I" TargetMode="External"/><Relationship Id="rId2" Type="http://schemas.openxmlformats.org/officeDocument/2006/relationships/hyperlink" Target="garantf1://10064072.15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673100" y="2897188"/>
            <a:ext cx="83597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333399"/>
                </a:solidFill>
                <a:latin typeface="+mn-lt"/>
              </a:rPr>
              <a:t>Разъяснения Президиума ФАС России</a:t>
            </a:r>
            <a:endParaRPr lang="ru-RU" sz="3200" dirty="0">
              <a:solidFill>
                <a:srgbClr val="333399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333399"/>
                </a:solidFill>
                <a:latin typeface="+mn-lt"/>
              </a:rPr>
              <a:t>«По определению размера убытков, причиненных в результате нарушения антимонопольного </a:t>
            </a:r>
            <a:r>
              <a:rPr lang="ru-RU" sz="3200" b="1" dirty="0">
                <a:solidFill>
                  <a:srgbClr val="333399"/>
                </a:solidFill>
                <a:latin typeface="+mn-lt"/>
              </a:rPr>
              <a:t>законодательства»</a:t>
            </a:r>
            <a:endParaRPr lang="ru-RU" altLang="ru-RU" sz="2400" b="1" dirty="0">
              <a:solidFill>
                <a:srgbClr val="333399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375"/>
              </a:spcAft>
              <a:defRPr/>
            </a:pPr>
            <a:endParaRPr lang="en-US" altLang="ru-RU" sz="2400" b="1" dirty="0">
              <a:solidFill>
                <a:srgbClr val="333399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ru-RU" sz="1650" b="1" dirty="0">
              <a:solidFill>
                <a:srgbClr val="333399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650" b="1" dirty="0">
              <a:solidFill>
                <a:srgbClr val="333399"/>
              </a:solidFill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50" b="1" dirty="0" smtClean="0">
                <a:solidFill>
                  <a:srgbClr val="333399"/>
                </a:solidFill>
              </a:rPr>
              <a:t>Заместитель начальника </a:t>
            </a:r>
            <a:r>
              <a:rPr lang="ru-RU" altLang="ru-RU" sz="1650" b="1" dirty="0">
                <a:solidFill>
                  <a:srgbClr val="333399"/>
                </a:solidFill>
              </a:rPr>
              <a:t>Правового управления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50" b="1" dirty="0">
                <a:solidFill>
                  <a:srgbClr val="333399"/>
                </a:solidFill>
              </a:rPr>
              <a:t>ФАС </a:t>
            </a:r>
            <a:r>
              <a:rPr lang="ru-RU" altLang="ru-RU" sz="1650" b="1" dirty="0">
                <a:solidFill>
                  <a:srgbClr val="333399"/>
                </a:solidFill>
              </a:rPr>
              <a:t>России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50" b="1" dirty="0" smtClean="0">
                <a:solidFill>
                  <a:srgbClr val="333399"/>
                </a:solidFill>
              </a:rPr>
              <a:t>О.Н. Кузнецова, Самара 2018</a:t>
            </a:r>
            <a:endParaRPr lang="ru-RU" altLang="ru-RU" sz="165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21507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altLang="ru-RU" sz="2400" b="1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altLang="ru-RU" sz="24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8371BBD-DFEE-4E04-9DFA-6282AD25653F}" type="slidenum">
              <a:rPr lang="ru-RU" altLang="ru-RU">
                <a:solidFill>
                  <a:schemeClr val="bg1"/>
                </a:solidFill>
              </a:rPr>
              <a:pPr/>
              <a:t>10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37891" name="Прямоугольник 3"/>
          <p:cNvSpPr>
            <a:spLocks noChangeArrowheads="1"/>
          </p:cNvSpPr>
          <p:nvPr/>
        </p:nvSpPr>
        <p:spPr bwMode="auto">
          <a:xfrm>
            <a:off x="307975" y="973138"/>
            <a:ext cx="84978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8080"/>
                </a:solidFill>
              </a:rPr>
              <a:t>Эффективная система частных исков – мощнейшее оружие против монополистической деятельности  </a:t>
            </a:r>
            <a:endParaRPr lang="ru-RU" altLang="ru-RU" sz="2800">
              <a:solidFill>
                <a:srgbClr val="008080"/>
              </a:solidFill>
            </a:endParaRPr>
          </a:p>
        </p:txBody>
      </p:sp>
      <p:sp>
        <p:nvSpPr>
          <p:cNvPr id="37892" name="Прямоугольник 5"/>
          <p:cNvSpPr>
            <a:spLocks noChangeArrowheads="1"/>
          </p:cNvSpPr>
          <p:nvPr/>
        </p:nvSpPr>
        <p:spPr bwMode="auto">
          <a:xfrm>
            <a:off x="307975" y="3321050"/>
            <a:ext cx="8729663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altLang="ru-RU" sz="2400">
                <a:solidFill>
                  <a:srgbClr val="333399"/>
                </a:solidFill>
              </a:rPr>
              <a:t>Развивать практику взыскания убытков, причиненных нарушением антимонопольного законодательства 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altLang="ru-RU" sz="2400">
                <a:solidFill>
                  <a:srgbClr val="333399"/>
                </a:solidFill>
              </a:rPr>
              <a:t>ФАС России готова принимать активное участие в судах по искам о взыскании убытков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ru-RU" altLang="ru-RU" sz="2400">
                <a:solidFill>
                  <a:srgbClr val="333399"/>
                </a:solidFill>
              </a:rPr>
              <a:t>Развивать процессуальные инструменты коллективных исков (необходимы поправки в ГПК, АПК и КАС)</a:t>
            </a:r>
          </a:p>
        </p:txBody>
      </p:sp>
      <p:sp>
        <p:nvSpPr>
          <p:cNvPr id="7" name="Text Box 3077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6513" y="90488"/>
            <a:ext cx="9040812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ts val="35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Повышение эффективности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37894" name="Прямоугольник 2"/>
          <p:cNvSpPr>
            <a:spLocks noChangeArrowheads="1"/>
          </p:cNvSpPr>
          <p:nvPr/>
        </p:nvSpPr>
        <p:spPr bwMode="auto">
          <a:xfrm>
            <a:off x="307975" y="2660650"/>
            <a:ext cx="81105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3000" b="1">
                <a:solidFill>
                  <a:srgbClr val="FF0000"/>
                </a:solidFill>
              </a:rPr>
              <a:t>Необходимо :</a:t>
            </a:r>
            <a:endParaRPr lang="ru-RU" altLang="ru-RU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5650"/>
            <a:ext cx="7345363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3692" b="1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46" b="1"/>
          </a:p>
        </p:txBody>
      </p:sp>
      <p:grpSp>
        <p:nvGrpSpPr>
          <p:cNvPr id="38915" name="Group 11"/>
          <p:cNvGrpSpPr>
            <a:grpSpLocks/>
          </p:cNvGrpSpPr>
          <p:nvPr/>
        </p:nvGrpSpPr>
        <p:grpSpPr bwMode="auto">
          <a:xfrm>
            <a:off x="2644775" y="2632075"/>
            <a:ext cx="4343400" cy="2179638"/>
            <a:chOff x="1676400" y="2743200"/>
            <a:chExt cx="4343400" cy="2362200"/>
          </a:xfrm>
        </p:grpSpPr>
        <p:pic>
          <p:nvPicPr>
            <p:cNvPr id="38916" name="Picture 5" descr="FAS-logo-color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825" y="2818900"/>
              <a:ext cx="3330575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825" y="3591390"/>
              <a:ext cx="3330575" cy="56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825" y="4343233"/>
              <a:ext cx="3482975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ru-RU" sz="2769"/>
                <a:t>rus_fas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469900" y="981075"/>
            <a:ext cx="8674100" cy="379413"/>
          </a:xfrm>
        </p:spPr>
        <p:txBody>
          <a:bodyPr lIns="83077" tIns="41538" rIns="83077" bIns="41538" anchor="t"/>
          <a:lstStyle/>
          <a:p>
            <a:pPr algn="r">
              <a:lnSpc>
                <a:spcPts val="2025"/>
              </a:lnSpc>
              <a:buSzPct val="45000"/>
            </a:pPr>
            <a:r>
              <a:rPr lang="ru-RU" altLang="ru-RU" sz="2800" b="1" smtClean="0">
                <a:solidFill>
                  <a:srgbClr val="FFFFFF"/>
                </a:solidFill>
                <a:ea typeface="ＭＳ Ｐゴシック" pitchFamily="34" charset="-128"/>
              </a:rPr>
              <a:t>Орган предупредительного контроля</a:t>
            </a:r>
          </a:p>
        </p:txBody>
      </p:sp>
      <p:sp>
        <p:nvSpPr>
          <p:cNvPr id="26627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4D6CB93-AC5C-477A-B325-34E99C820CD7}" type="slidenum">
              <a:rPr lang="ru-RU" altLang="ru-RU">
                <a:solidFill>
                  <a:schemeClr val="bg1"/>
                </a:solidFill>
              </a:rPr>
              <a:pPr/>
              <a:t>2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323850" y="981075"/>
            <a:ext cx="84978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8080"/>
                </a:solidFill>
              </a:rPr>
              <a:t>Механизмы гражданско-правовой защиты пострадавших в результате нарушения антимонопольного законодательства в России применяются крайне редко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2979738"/>
            <a:ext cx="8643938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	</a:t>
            </a:r>
            <a:r>
              <a:rPr lang="ru-RU" sz="2400" b="1" dirty="0">
                <a:solidFill>
                  <a:srgbClr val="333399"/>
                </a:solidFill>
                <a:latin typeface="+mn-lt"/>
              </a:rPr>
              <a:t>Причины: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333399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latin typeface="+mn-lt"/>
              </a:rPr>
              <a:t>неравенство спорящих сторон;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latin typeface="+mn-lt"/>
              </a:rPr>
              <a:t>сложность доказывания размера причиненных в результате нарушения антимонопольного законодательства убытков и упущенной выгоды;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latin typeface="+mn-lt"/>
              </a:rPr>
              <a:t>низкая эффективность существующих процессуальных механизмов судебной защиты.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latin typeface="+mn-lt"/>
              </a:rPr>
              <a:t>отсутствие четких и понятных методик оценки ущерба</a:t>
            </a:r>
            <a:r>
              <a:rPr lang="ru-RU" sz="2400" dirty="0">
                <a:solidFill>
                  <a:srgbClr val="333399"/>
                </a:solidFill>
                <a:latin typeface="+mn-lt"/>
              </a:rPr>
              <a:t>.</a:t>
            </a:r>
            <a:endParaRPr lang="ru-RU" sz="24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-176213" y="168275"/>
            <a:ext cx="9144001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Взыскание убытков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469900" y="981075"/>
            <a:ext cx="8674100" cy="379413"/>
          </a:xfrm>
        </p:spPr>
        <p:txBody>
          <a:bodyPr lIns="83077" tIns="41538" rIns="83077" bIns="41538" anchor="t"/>
          <a:lstStyle/>
          <a:p>
            <a:pPr algn="r">
              <a:lnSpc>
                <a:spcPts val="2025"/>
              </a:lnSpc>
              <a:buSzPct val="45000"/>
            </a:pPr>
            <a:r>
              <a:rPr lang="ru-RU" altLang="ru-RU" sz="2800" b="1" smtClean="0">
                <a:solidFill>
                  <a:srgbClr val="FFFFFF"/>
                </a:solidFill>
                <a:ea typeface="ＭＳ Ｐゴシック" pitchFamily="34" charset="-128"/>
              </a:rPr>
              <a:t>Орган предупредительного контроля</a:t>
            </a:r>
          </a:p>
        </p:txBody>
      </p:sp>
      <p:sp>
        <p:nvSpPr>
          <p:cNvPr id="27651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6A34A0B-10D4-43B3-95A7-35021111B393}" type="slidenum">
              <a:rPr lang="ru-RU" altLang="ru-RU">
                <a:solidFill>
                  <a:schemeClr val="bg1"/>
                </a:solidFill>
              </a:rPr>
              <a:pPr/>
              <a:t>3</a:t>
            </a:fld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323850" y="981075"/>
            <a:ext cx="84978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8080"/>
                </a:solidFill>
              </a:rPr>
              <a:t>Взыскание убытков в опыте зарубежных стран – эффективный механизм антимонопольного регулирования: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0825" y="2568575"/>
            <a:ext cx="8643938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latin typeface="+mn-lt"/>
              </a:rPr>
              <a:t>Компания нарушившая Акт </a:t>
            </a:r>
            <a:r>
              <a:rPr lang="ru-RU" sz="2400" dirty="0" err="1">
                <a:solidFill>
                  <a:srgbClr val="333399"/>
                </a:solidFill>
                <a:latin typeface="+mn-lt"/>
              </a:rPr>
              <a:t>Шермана</a:t>
            </a:r>
            <a:r>
              <a:rPr lang="ru-RU" sz="2400" dirty="0">
                <a:solidFill>
                  <a:srgbClr val="333399"/>
                </a:solidFill>
                <a:latin typeface="+mn-lt"/>
              </a:rPr>
              <a:t> в США уплачивает государству штраф в порядке уголовного производства и ущерб </a:t>
            </a:r>
            <a:r>
              <a:rPr lang="ru-RU" sz="2400" b="1" dirty="0">
                <a:solidFill>
                  <a:srgbClr val="333399"/>
                </a:solidFill>
                <a:latin typeface="+mn-lt"/>
              </a:rPr>
              <a:t>в тройном размере в порядке гражданского производства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  <a:latin typeface="+mn-lt"/>
              </a:rPr>
              <a:t>Еврокомиссия опубликовала </a:t>
            </a:r>
            <a:r>
              <a:rPr lang="ru-RU" sz="2400" b="1" dirty="0">
                <a:solidFill>
                  <a:srgbClr val="333399"/>
                </a:solidFill>
                <a:latin typeface="+mn-lt"/>
              </a:rPr>
              <a:t>Практическое </a:t>
            </a:r>
            <a:r>
              <a:rPr lang="ru-RU" sz="2400" b="1" dirty="0">
                <a:solidFill>
                  <a:srgbClr val="333399"/>
                </a:solidFill>
                <a:latin typeface="+mn-lt"/>
              </a:rPr>
              <a:t>руководство по оценке ущерба</a:t>
            </a:r>
            <a:r>
              <a:rPr lang="ru-RU" sz="2400" dirty="0">
                <a:solidFill>
                  <a:srgbClr val="333399"/>
                </a:solidFill>
                <a:latin typeface="+mn-lt"/>
              </a:rPr>
              <a:t> в исках об убытках, причиненных нарушениями </a:t>
            </a:r>
            <a:r>
              <a:rPr lang="ru-RU" sz="2400" dirty="0">
                <a:solidFill>
                  <a:srgbClr val="333399"/>
                </a:solidFill>
                <a:latin typeface="+mn-lt"/>
                <a:hlinkClick r:id="rId2"/>
              </a:rPr>
              <a:t>статей 101</a:t>
            </a:r>
            <a:r>
              <a:rPr lang="ru-RU" sz="2400" dirty="0">
                <a:solidFill>
                  <a:srgbClr val="333399"/>
                </a:solidFill>
                <a:latin typeface="+mn-lt"/>
              </a:rPr>
              <a:t> или </a:t>
            </a:r>
            <a:r>
              <a:rPr lang="ru-RU" sz="2400" dirty="0">
                <a:solidFill>
                  <a:srgbClr val="333399"/>
                </a:solidFill>
                <a:latin typeface="+mn-lt"/>
                <a:hlinkClick r:id="rId3"/>
              </a:rPr>
              <a:t>102</a:t>
            </a:r>
            <a:r>
              <a:rPr lang="ru-RU" sz="2400" dirty="0">
                <a:solidFill>
                  <a:srgbClr val="333399"/>
                </a:solidFill>
                <a:latin typeface="+mn-lt"/>
              </a:rPr>
              <a:t> Договора о функционировании </a:t>
            </a:r>
            <a:r>
              <a:rPr lang="ru-RU" sz="2400" dirty="0">
                <a:solidFill>
                  <a:srgbClr val="333399"/>
                </a:solidFill>
                <a:latin typeface="+mn-lt"/>
              </a:rPr>
              <a:t>ЕС*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333399"/>
              </a:solidFill>
              <a:latin typeface="+mn-lt"/>
            </a:endParaRPr>
          </a:p>
          <a:p>
            <a:pPr marL="2160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333399"/>
                </a:solidFill>
                <a:latin typeface="+mn-lt"/>
              </a:rPr>
              <a:t>*Документ </a:t>
            </a:r>
            <a:r>
              <a:rPr lang="ru-RU" dirty="0">
                <a:solidFill>
                  <a:srgbClr val="333399"/>
                </a:solidFill>
                <a:latin typeface="+mn-lt"/>
              </a:rPr>
              <a:t>размещен по адресу http://ec.europa.eu/competition/antitrust/actionsdamages/quantification_guide_en.pdf</a:t>
            </a:r>
            <a:r>
              <a:rPr lang="ru-RU" dirty="0">
                <a:solidFill>
                  <a:srgbClr val="333399"/>
                </a:solidFill>
                <a:latin typeface="+mn-lt"/>
              </a:rPr>
              <a:t>.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76213" y="168275"/>
            <a:ext cx="9144001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  <a:defRPr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Взыскание убытков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3A9BC62-4DB1-412D-B4B7-EB38EC3616ED}" type="slidenum">
              <a:rPr lang="ru-RU" altLang="ru-RU">
                <a:solidFill>
                  <a:srgbClr val="FFFFFF"/>
                </a:solidFill>
              </a:rPr>
              <a:pPr/>
              <a:t>4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813" y="1163638"/>
            <a:ext cx="8551862" cy="541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взыскания убытков с нарушителя антимонопольного законодательства истец должен доказать:</a:t>
            </a: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нарушения антимонопольного законодательства.</a:t>
            </a: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наличия убытков (включая их величину).</a:t>
            </a:r>
          </a:p>
          <a:p>
            <a:pPr marL="800100" lvl="1" indent="-342900" algn="just" eaLnBrk="1" fontAlgn="auto" hangingPunct="1">
              <a:spcBef>
                <a:spcPts val="6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Причинно-следственную связь между нарушением антимонопольного законодательства и причиненными убытками.</a:t>
            </a:r>
          </a:p>
          <a:p>
            <a:pPr marL="285750" indent="-285750"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доказательств хотя бы по одному из названных обстоятельств может привести к отказу в удовлетворении иска.</a:t>
            </a:r>
          </a:p>
          <a:p>
            <a:pPr marL="285750" indent="-285750" algn="just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удовлетворении требования о возмещении убытков не может быть отказано только на том основании, что их точный размер невозможно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Пленума Верховного Суда РФ от 23.06.2015 № 25</a:t>
            </a: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1748" name="Rectangle 2"/>
          <p:cNvSpPr txBox="1">
            <a:spLocks/>
          </p:cNvSpPr>
          <p:nvPr/>
        </p:nvSpPr>
        <p:spPr bwMode="auto">
          <a:xfrm>
            <a:off x="-17463" y="0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cs typeface="Times New Roman" pitchFamily="18" charset="0"/>
              </a:rPr>
              <a:t>Разъяснение №6 Президиума ФАС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9B38EAE-19B7-4F4D-A3C0-8B870EBD7028}" type="slidenum">
              <a:rPr lang="ru-RU" altLang="ru-RU">
                <a:solidFill>
                  <a:srgbClr val="FFFFFF"/>
                </a:solidFill>
              </a:rPr>
              <a:pPr/>
              <a:t>5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688" y="974725"/>
            <a:ext cx="843597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Судебные акты,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суд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ссылается на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России,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изложенные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разъяснении № 6 Президиума ФАС </a:t>
            </a:r>
            <a:r>
              <a:rPr lang="ru-RU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России:</a:t>
            </a:r>
          </a:p>
          <a:p>
            <a:pPr marL="18000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Арбитражного суда Свердловской области от 18.01.2017 по делу №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А60-38091/2016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иске о взыскании убытков отказано, поскольку факт установления МВЦ в отношении истца не установлен ни решение ФАС, ни иными доказательствами по делу</a:t>
            </a:r>
          </a:p>
          <a:p>
            <a:pPr marL="7371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Арбитражного суда Самарской области от 16.11.2016 по делу №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А55-22501/2016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суд взыскал в пользу истца 725 </a:t>
            </a:r>
            <a:r>
              <a:rPr lang="ru-RU" sz="2400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Вина ответчика в части незаконного отклонения заявки признана вступившим в законную силу решением Самарского УФАС и решением АС Самарской области</a:t>
            </a:r>
            <a:endParaRPr lang="en-US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Rectangle 2"/>
          <p:cNvSpPr txBox="1">
            <a:spLocks/>
          </p:cNvSpPr>
          <p:nvPr/>
        </p:nvSpPr>
        <p:spPr bwMode="auto">
          <a:xfrm>
            <a:off x="-17463" y="0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cs typeface="Times New Roman" pitchFamily="18" charset="0"/>
              </a:rPr>
              <a:t>Разъяснение №6 Президиума ФАС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BB73BB9-9221-4AB1-88AD-E4757E050787}" type="slidenum">
              <a:rPr lang="ru-RU" altLang="ru-RU">
                <a:solidFill>
                  <a:srgbClr val="FFFFFF"/>
                </a:solidFill>
              </a:rPr>
              <a:pPr/>
              <a:t>6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8288" y="1328738"/>
            <a:ext cx="8809037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Разъяснение Президиума ФАС России от 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11.10.2017 г.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«По определению размера убытков, причиненных в результате нарушения антимонопольного законодательства»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accent2"/>
                </a:solidFill>
                <a:latin typeface="+mn-lt"/>
              </a:rPr>
              <a:t>анализ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правоприменительной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практики</a:t>
            </a:r>
            <a:endParaRPr lang="ru-RU" sz="2400" dirty="0">
              <a:solidFill>
                <a:schemeClr val="accent2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accent2"/>
                </a:solidFill>
                <a:latin typeface="+mn-lt"/>
              </a:rPr>
              <a:t>перечень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нарушений,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дающих предпосылку для расчета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убытков</a:t>
            </a:r>
            <a:endParaRPr lang="ru-RU" sz="2400" dirty="0">
              <a:solidFill>
                <a:schemeClr val="accent2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accent2"/>
                </a:solidFill>
                <a:latin typeface="+mn-lt"/>
              </a:rPr>
              <a:t>общие экономические принципы, используемые при расчете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убытков</a:t>
            </a:r>
            <a:endParaRPr lang="ru-RU" sz="2400" dirty="0">
              <a:solidFill>
                <a:schemeClr val="accent2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accent2"/>
                </a:solidFill>
                <a:latin typeface="+mn-lt"/>
              </a:rPr>
              <a:t>модельные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примеры расчета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убытков</a:t>
            </a:r>
            <a:endParaRPr lang="ru-RU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3796" name="Rectangle 2"/>
          <p:cNvSpPr txBox="1">
            <a:spLocks/>
          </p:cNvSpPr>
          <p:nvPr/>
        </p:nvSpPr>
        <p:spPr bwMode="auto">
          <a:xfrm>
            <a:off x="-17463" y="0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cs typeface="Times New Roman" pitchFamily="18" charset="0"/>
              </a:rPr>
              <a:t>Разъяснение №11 Президиума ФАС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E2F1D1-98A3-49EE-B770-9AF56E282ECA}" type="slidenum">
              <a:rPr lang="ru-RU" altLang="ru-RU">
                <a:solidFill>
                  <a:srgbClr val="FFFFFF"/>
                </a:solidFill>
              </a:rPr>
              <a:pPr/>
              <a:t>7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4819" name="Rectangle 2"/>
          <p:cNvSpPr txBox="1">
            <a:spLocks/>
          </p:cNvSpPr>
          <p:nvPr/>
        </p:nvSpPr>
        <p:spPr bwMode="auto">
          <a:xfrm>
            <a:off x="-17463" y="0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cs typeface="Times New Roman" pitchFamily="18" charset="0"/>
              </a:rPr>
              <a:t>Разъяснение №11 Президиума ФАС России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3838" y="963613"/>
            <a:ext cx="8659812" cy="56927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Даны для территориальных органов ФАС России в целях:</a:t>
            </a:r>
          </a:p>
          <a:p>
            <a:pPr eaLnBrk="1" hangingPunct="1"/>
            <a:endParaRPr lang="ru-RU" altLang="ru-RU" sz="220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формирования позиции в случае привлечения территориального органа к участию в деле, рассматриваемом в суде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использоваться при рассмотрении дел о нарушении антимонопольного законодательства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могут быть использованы территориальными органами ФАС России в целях определения размера ущерба, причиненного нарушениями антимонопольного законодательства, как обстоятельства, отягчающего в установленных законом случаях административную ответственность </a:t>
            </a:r>
          </a:p>
          <a:p>
            <a:pPr algn="just" eaLnBrk="1" hangingPunct="1"/>
            <a:endParaRPr lang="ru-RU" altLang="ru-RU" sz="200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40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	Могут помочь пострадавшим в определении убытков, причиненных нарушением антимонопольного законодательства, при их взыскании в судебном порядке или урегулировании претензий без судебного разбирательства.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0F12D7-0069-4952-85B8-663AA95801AF}" type="slidenum">
              <a:rPr lang="ru-RU" altLang="ru-RU">
                <a:solidFill>
                  <a:srgbClr val="FFFFFF"/>
                </a:solidFill>
              </a:rPr>
              <a:pPr/>
              <a:t>8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5843" name="Rectangle 2"/>
          <p:cNvSpPr txBox="1">
            <a:spLocks/>
          </p:cNvSpPr>
          <p:nvPr/>
        </p:nvSpPr>
        <p:spPr bwMode="auto">
          <a:xfrm>
            <a:off x="-17463" y="0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cs typeface="Times New Roman" pitchFamily="18" charset="0"/>
              </a:rPr>
              <a:t>Правовые позиции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338" y="1223963"/>
            <a:ext cx="8659812" cy="51387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rgbClr val="333399"/>
                </a:solidFill>
                <a:latin typeface="+mn-lt"/>
              </a:rPr>
              <a:t>Наличие решения антимонопольного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органа о нарушении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антимонопольного законодательства, не является обязательным требованием для удовлетворения иска о взыскании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убытков</a:t>
            </a:r>
          </a:p>
          <a:p>
            <a:pPr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rgbClr val="333399"/>
                </a:solidFill>
                <a:latin typeface="+mn-lt"/>
              </a:rPr>
              <a:t>Решения антимонопольного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органа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принимаются судами в качестве </a:t>
            </a:r>
            <a:r>
              <a:rPr lang="ru-RU" sz="2200" u="sng" dirty="0">
                <a:solidFill>
                  <a:srgbClr val="333399"/>
                </a:solidFill>
                <a:latin typeface="+mn-lt"/>
              </a:rPr>
              <a:t>важного доказательства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по делам о взыскании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убытков </a:t>
            </a:r>
            <a:endParaRPr lang="ru-RU" sz="2200" dirty="0">
              <a:solidFill>
                <a:srgbClr val="333399"/>
              </a:solidFill>
              <a:latin typeface="+mn-lt"/>
            </a:endParaRPr>
          </a:p>
          <a:p>
            <a:pPr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rgbClr val="333399"/>
                </a:solidFill>
                <a:latin typeface="+mn-lt"/>
              </a:rPr>
              <a:t>И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стец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по делу о взыскании убытков вправе доказывать нарушение ответчиком антимонопольного законодательства не только ссылками на решение антимонопольного органа, но и представлением иных доказательств.</a:t>
            </a:r>
          </a:p>
          <a:p>
            <a:pPr indent="3429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200" dirty="0">
                <a:solidFill>
                  <a:srgbClr val="333399"/>
                </a:solidFill>
                <a:latin typeface="+mn-lt"/>
              </a:rPr>
              <a:t>А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нтимонопольный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орган должен быть уведомлен судом о начавшемся процессе, а в дальнейшем должен быть определен статус антимонопольного органа как участника </a:t>
            </a:r>
            <a:r>
              <a:rPr lang="ru-RU" sz="2200" dirty="0">
                <a:solidFill>
                  <a:srgbClr val="333399"/>
                </a:solidFill>
                <a:latin typeface="+mn-lt"/>
              </a:rPr>
              <a:t>процесса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333399"/>
                </a:solidFill>
                <a:latin typeface="+mn-lt"/>
              </a:rPr>
              <a:t>(пункт 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21 постановления Пленума 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ВАС от 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30.06.2008 № </a:t>
            </a:r>
            <a:r>
              <a:rPr lang="ru-RU" sz="2000" dirty="0">
                <a:solidFill>
                  <a:srgbClr val="333399"/>
                </a:solidFill>
                <a:latin typeface="+mn-lt"/>
              </a:rPr>
              <a:t>30).</a:t>
            </a:r>
            <a:endParaRPr lang="ru-RU" sz="2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D4067B4-85AA-40CE-BFEF-FFAA6B104519}" type="slidenum">
              <a:rPr lang="ru-RU" altLang="ru-RU">
                <a:solidFill>
                  <a:srgbClr val="FFFFFF"/>
                </a:solidFill>
              </a:rPr>
              <a:pPr/>
              <a:t>9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338" y="1152525"/>
            <a:ext cx="8524875" cy="5508625"/>
          </a:xfrm>
          <a:prstGeom prst="rect">
            <a:avLst/>
          </a:prstGeom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altLang="ru-RU" sz="2200" u="sng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статье 15</a:t>
            </a: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ГК РФ по общему правилу лицо, право которого нарушено, может требовать </a:t>
            </a:r>
            <a:r>
              <a:rPr lang="ru-RU" altLang="ru-RU" sz="2200" u="sng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полного возмещения</a:t>
            </a: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причиненных ему убытков.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200" u="sng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Возмещение убытков в меньшем размере </a:t>
            </a: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возможно в случаях, предусмотренных законом или договором в пределах, установленных гражданским законодательством (см. также пункт 11 Постановления Пленума Верховного Суда РФ от 23 июня 2015 г. № 25 «О применении судами некоторых положений раздела I части первой Гражданского кодекса Российской Федерации»).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Например, в соответствии со </a:t>
            </a:r>
            <a:r>
              <a:rPr lang="ru-RU" altLang="ru-RU" sz="2200" u="sng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статьей 547</a:t>
            </a: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ГК РФ в случаях неисполнения или ненадлежащего исполнения обязательств по договору энергоснабжения сторона, нарушившая обязательство, обязана возместить причиненный этим </a:t>
            </a:r>
            <a:r>
              <a:rPr lang="ru-RU" altLang="ru-RU" sz="2200" u="sng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реальный ущерб</a:t>
            </a:r>
            <a:r>
              <a:rPr lang="ru-RU" altLang="ru-RU" sz="22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15000"/>
              </a:lnSpc>
            </a:pPr>
            <a:endParaRPr lang="ru-RU" altLang="ru-RU" sz="200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2"/>
          <p:cNvSpPr txBox="1">
            <a:spLocks/>
          </p:cNvSpPr>
          <p:nvPr/>
        </p:nvSpPr>
        <p:spPr bwMode="auto">
          <a:xfrm>
            <a:off x="-17463" y="0"/>
            <a:ext cx="91440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chemeClr val="bg1"/>
                </a:solidFill>
                <a:cs typeface="Times New Roman" pitchFamily="18" charset="0"/>
              </a:rPr>
              <a:t>Правовые позиции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5203</TotalTime>
  <Words>547</Words>
  <Application>Microsoft Office PowerPoint</Application>
  <PresentationFormat>Экран (4:3)</PresentationFormat>
  <Paragraphs>90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ＭＳ Ｐゴシック</vt:lpstr>
      <vt:lpstr>Calibri</vt:lpstr>
      <vt:lpstr>Calibri Light</vt:lpstr>
      <vt:lpstr>Wingdings</vt:lpstr>
      <vt:lpstr>StarSymbol</vt:lpstr>
      <vt:lpstr>Times New Roman</vt:lpstr>
      <vt:lpstr>2_Оформление по умолчанию</vt:lpstr>
      <vt:lpstr>Тема Office</vt:lpstr>
      <vt:lpstr>Презентация PowerPoint</vt:lpstr>
      <vt:lpstr>Орган предупредительного контроля</vt:lpstr>
      <vt:lpstr>Орган предупредительного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Ibrohim Jurayev</cp:lastModifiedBy>
  <cp:revision>452</cp:revision>
  <cp:lastPrinted>2017-09-30T10:53:20Z</cp:lastPrinted>
  <dcterms:created xsi:type="dcterms:W3CDTF">2016-02-19T07:50:24Z</dcterms:created>
  <dcterms:modified xsi:type="dcterms:W3CDTF">2018-08-22T09:03:49Z</dcterms:modified>
</cp:coreProperties>
</file>