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725" r:id="rId2"/>
  </p:sldMasterIdLst>
  <p:notesMasterIdLst>
    <p:notesMasterId r:id="rId25"/>
  </p:notesMasterIdLst>
  <p:handoutMasterIdLst>
    <p:handoutMasterId r:id="rId26"/>
  </p:handoutMasterIdLst>
  <p:sldIdLst>
    <p:sldId id="443" r:id="rId3"/>
    <p:sldId id="506" r:id="rId4"/>
    <p:sldId id="507" r:id="rId5"/>
    <p:sldId id="508" r:id="rId6"/>
    <p:sldId id="518" r:id="rId7"/>
    <p:sldId id="517" r:id="rId8"/>
    <p:sldId id="509" r:id="rId9"/>
    <p:sldId id="510" r:id="rId10"/>
    <p:sldId id="511" r:id="rId11"/>
    <p:sldId id="513" r:id="rId12"/>
    <p:sldId id="515" r:id="rId13"/>
    <p:sldId id="494" r:id="rId14"/>
    <p:sldId id="495" r:id="rId15"/>
    <p:sldId id="496" r:id="rId16"/>
    <p:sldId id="446" r:id="rId17"/>
    <p:sldId id="476" r:id="rId18"/>
    <p:sldId id="497" r:id="rId19"/>
    <p:sldId id="498" r:id="rId20"/>
    <p:sldId id="503" r:id="rId21"/>
    <p:sldId id="504" r:id="rId22"/>
    <p:sldId id="469" r:id="rId23"/>
    <p:sldId id="479" r:id="rId24"/>
  </p:sldIdLst>
  <p:sldSz cx="9144000" cy="6858000" type="screen4x3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A4AB"/>
    <a:srgbClr val="990033"/>
    <a:srgbClr val="333399"/>
    <a:srgbClr val="008080"/>
    <a:srgbClr val="54B1B8"/>
    <a:srgbClr val="F3F9FA"/>
    <a:srgbClr val="92CDD2"/>
    <a:srgbClr val="69B7BF"/>
    <a:srgbClr val="A7D4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38" autoAdjust="0"/>
    <p:restoredTop sz="97478" autoAdjust="0"/>
  </p:normalViewPr>
  <p:slideViewPr>
    <p:cSldViewPr snapToGrid="0">
      <p:cViewPr varScale="1">
        <p:scale>
          <a:sx n="123" d="100"/>
          <a:sy n="123" d="100"/>
        </p:scale>
        <p:origin x="88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3" d="100"/>
          <a:sy n="113" d="100"/>
        </p:scale>
        <p:origin x="514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305BBD-8BEE-4068-B93E-BBA62A724048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/>
    </dgm:pt>
    <dgm:pt modelId="{3255DDEA-268A-4F16-BF71-CB7A50656231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 Актов Правительства РФ регламентирующих процедуру рассмотрения досудебных споров и разногласий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179439-600B-41BA-87FB-91EB800FBFA7}" type="parTrans" cxnId="{017A142E-B54B-41AE-8AB7-5A0232780ED8}">
      <dgm:prSet/>
      <dgm:spPr/>
      <dgm:t>
        <a:bodyPr/>
        <a:lstStyle/>
        <a:p>
          <a:endParaRPr lang="ru-RU"/>
        </a:p>
      </dgm:t>
    </dgm:pt>
    <dgm:pt modelId="{98C85FF9-D54B-4581-8A10-3CF6AC5EA7B3}" type="sibTrans" cxnId="{017A142E-B54B-41AE-8AB7-5A0232780ED8}">
      <dgm:prSet/>
      <dgm:spPr/>
      <dgm:t>
        <a:bodyPr/>
        <a:lstStyle/>
        <a:p>
          <a:endParaRPr lang="ru-RU"/>
        </a:p>
      </dgm:t>
    </dgm:pt>
    <dgm:pt modelId="{3C490211-EB56-4092-8C03-818F22E0C410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 Правительства Российской Федерации от 30.04.2018 № 533 «Об утверждении Правил рассмотрения (урегулирования) споров и разногласий, связанных с установлением и (или) применением цен (тарифов)»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A73BC8-968E-49C2-B765-FD89D26B0B8B}" type="parTrans" cxnId="{2D8DFA1E-0046-497C-973A-23239A05DD7A}">
      <dgm:prSet/>
      <dgm:spPr/>
      <dgm:t>
        <a:bodyPr/>
        <a:lstStyle/>
        <a:p>
          <a:endParaRPr lang="ru-RU"/>
        </a:p>
      </dgm:t>
    </dgm:pt>
    <dgm:pt modelId="{095FB0A1-EC32-49F5-8009-71753ECBAE9F}" type="sibTrans" cxnId="{2D8DFA1E-0046-497C-973A-23239A05DD7A}">
      <dgm:prSet/>
      <dgm:spPr/>
      <dgm:t>
        <a:bodyPr/>
        <a:lstStyle/>
        <a:p>
          <a:endParaRPr lang="ru-RU"/>
        </a:p>
      </dgm:t>
    </dgm:pt>
    <dgm:pt modelId="{6ECBC01F-7F02-4706-B2C6-1E5A672560F4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Приказ ФАС России от 19.06.2018 № 827/18 «Об утверждении регламента деятельности ФАС России по рассмотрению (урегулированию) споров разногласий и разногласий»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AB7B62-3698-47F9-93A6-783B35153B31}" type="parTrans" cxnId="{240F2044-82D8-4A0C-8D8F-FEB6761B0008}">
      <dgm:prSet/>
      <dgm:spPr/>
      <dgm:t>
        <a:bodyPr/>
        <a:lstStyle/>
        <a:p>
          <a:endParaRPr lang="ru-RU"/>
        </a:p>
      </dgm:t>
    </dgm:pt>
    <dgm:pt modelId="{CA0727C3-0E92-489B-BA2B-9916E5B48A70}" type="sibTrans" cxnId="{240F2044-82D8-4A0C-8D8F-FEB6761B0008}">
      <dgm:prSet/>
      <dgm:spPr/>
      <dgm:t>
        <a:bodyPr/>
        <a:lstStyle/>
        <a:p>
          <a:endParaRPr lang="ru-RU"/>
        </a:p>
      </dgm:t>
    </dgm:pt>
    <dgm:pt modelId="{CF3D53D0-6354-4362-A906-3D8EBFF9C7FA}" type="pres">
      <dgm:prSet presAssocID="{C2305BBD-8BEE-4068-B93E-BBA62A724048}" presName="CompostProcess" presStyleCnt="0">
        <dgm:presLayoutVars>
          <dgm:dir/>
          <dgm:resizeHandles val="exact"/>
        </dgm:presLayoutVars>
      </dgm:prSet>
      <dgm:spPr/>
    </dgm:pt>
    <dgm:pt modelId="{664E5B4F-1065-4AEA-BE16-7336C0756F29}" type="pres">
      <dgm:prSet presAssocID="{C2305BBD-8BEE-4068-B93E-BBA62A724048}" presName="arrow" presStyleLbl="bgShp" presStyleIdx="0" presStyleCnt="1"/>
      <dgm:spPr/>
    </dgm:pt>
    <dgm:pt modelId="{6DEB61AC-0479-41C0-B6F1-83E48FA7834D}" type="pres">
      <dgm:prSet presAssocID="{C2305BBD-8BEE-4068-B93E-BBA62A724048}" presName="linearProcess" presStyleCnt="0"/>
      <dgm:spPr/>
    </dgm:pt>
    <dgm:pt modelId="{4359DD17-EED1-4B50-9A1C-D18274AF22A4}" type="pres">
      <dgm:prSet presAssocID="{3255DDEA-268A-4F16-BF71-CB7A50656231}" presName="textNode" presStyleLbl="node1" presStyleIdx="0" presStyleCnt="3" custScaleX="111421" custScaleY="1188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0E788C-A9D8-4885-A155-C4306CABF35C}" type="pres">
      <dgm:prSet presAssocID="{98C85FF9-D54B-4581-8A10-3CF6AC5EA7B3}" presName="sibTrans" presStyleCnt="0"/>
      <dgm:spPr/>
    </dgm:pt>
    <dgm:pt modelId="{735B8DA1-140E-4CDD-AD08-1DEEBBCC8096}" type="pres">
      <dgm:prSet presAssocID="{3C490211-EB56-4092-8C03-818F22E0C410}" presName="textNode" presStyleLbl="node1" presStyleIdx="1" presStyleCnt="3" custScaleX="113043" custScaleY="1179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DC8160-90ED-4B71-94C6-4F3C2F87EABE}" type="pres">
      <dgm:prSet presAssocID="{095FB0A1-EC32-49F5-8009-71753ECBAE9F}" presName="sibTrans" presStyleCnt="0"/>
      <dgm:spPr/>
    </dgm:pt>
    <dgm:pt modelId="{94707A5C-344F-46D2-95DE-C69952D3B9F7}" type="pres">
      <dgm:prSet presAssocID="{6ECBC01F-7F02-4706-B2C6-1E5A672560F4}" presName="textNode" presStyleLbl="node1" presStyleIdx="2" presStyleCnt="3" custScaleY="1190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7A142E-B54B-41AE-8AB7-5A0232780ED8}" srcId="{C2305BBD-8BEE-4068-B93E-BBA62A724048}" destId="{3255DDEA-268A-4F16-BF71-CB7A50656231}" srcOrd="0" destOrd="0" parTransId="{65179439-600B-41BA-87FB-91EB800FBFA7}" sibTransId="{98C85FF9-D54B-4581-8A10-3CF6AC5EA7B3}"/>
    <dgm:cxn modelId="{2031A300-5114-492C-BE15-F3088B3F9CA7}" type="presOf" srcId="{C2305BBD-8BEE-4068-B93E-BBA62A724048}" destId="{CF3D53D0-6354-4362-A906-3D8EBFF9C7FA}" srcOrd="0" destOrd="0" presId="urn:microsoft.com/office/officeart/2005/8/layout/hProcess9"/>
    <dgm:cxn modelId="{A71ADBBF-8990-4E90-919B-A7617A8A0D46}" type="presOf" srcId="{6ECBC01F-7F02-4706-B2C6-1E5A672560F4}" destId="{94707A5C-344F-46D2-95DE-C69952D3B9F7}" srcOrd="0" destOrd="0" presId="urn:microsoft.com/office/officeart/2005/8/layout/hProcess9"/>
    <dgm:cxn modelId="{2D8DFA1E-0046-497C-973A-23239A05DD7A}" srcId="{C2305BBD-8BEE-4068-B93E-BBA62A724048}" destId="{3C490211-EB56-4092-8C03-818F22E0C410}" srcOrd="1" destOrd="0" parTransId="{8EA73BC8-968E-49C2-B765-FD89D26B0B8B}" sibTransId="{095FB0A1-EC32-49F5-8009-71753ECBAE9F}"/>
    <dgm:cxn modelId="{240F2044-82D8-4A0C-8D8F-FEB6761B0008}" srcId="{C2305BBD-8BEE-4068-B93E-BBA62A724048}" destId="{6ECBC01F-7F02-4706-B2C6-1E5A672560F4}" srcOrd="2" destOrd="0" parTransId="{CCAB7B62-3698-47F9-93A6-783B35153B31}" sibTransId="{CA0727C3-0E92-489B-BA2B-9916E5B48A70}"/>
    <dgm:cxn modelId="{312905F6-188C-425A-BEF2-6E52913E0030}" type="presOf" srcId="{3255DDEA-268A-4F16-BF71-CB7A50656231}" destId="{4359DD17-EED1-4B50-9A1C-D18274AF22A4}" srcOrd="0" destOrd="0" presId="urn:microsoft.com/office/officeart/2005/8/layout/hProcess9"/>
    <dgm:cxn modelId="{18E941DF-3758-4CB6-BB8F-BABE71F444CA}" type="presOf" srcId="{3C490211-EB56-4092-8C03-818F22E0C410}" destId="{735B8DA1-140E-4CDD-AD08-1DEEBBCC8096}" srcOrd="0" destOrd="0" presId="urn:microsoft.com/office/officeart/2005/8/layout/hProcess9"/>
    <dgm:cxn modelId="{AA58F6BA-467B-49D7-8670-08673EA94C88}" type="presParOf" srcId="{CF3D53D0-6354-4362-A906-3D8EBFF9C7FA}" destId="{664E5B4F-1065-4AEA-BE16-7336C0756F29}" srcOrd="0" destOrd="0" presId="urn:microsoft.com/office/officeart/2005/8/layout/hProcess9"/>
    <dgm:cxn modelId="{51000409-0DD7-4EB3-94AE-D65DC8376CF2}" type="presParOf" srcId="{CF3D53D0-6354-4362-A906-3D8EBFF9C7FA}" destId="{6DEB61AC-0479-41C0-B6F1-83E48FA7834D}" srcOrd="1" destOrd="0" presId="urn:microsoft.com/office/officeart/2005/8/layout/hProcess9"/>
    <dgm:cxn modelId="{85DFCF5C-0EA6-4E34-96B8-2E69F7F0903E}" type="presParOf" srcId="{6DEB61AC-0479-41C0-B6F1-83E48FA7834D}" destId="{4359DD17-EED1-4B50-9A1C-D18274AF22A4}" srcOrd="0" destOrd="0" presId="urn:microsoft.com/office/officeart/2005/8/layout/hProcess9"/>
    <dgm:cxn modelId="{104D3320-9FE3-4F11-80B9-C455BE7E0771}" type="presParOf" srcId="{6DEB61AC-0479-41C0-B6F1-83E48FA7834D}" destId="{460E788C-A9D8-4885-A155-C4306CABF35C}" srcOrd="1" destOrd="0" presId="urn:microsoft.com/office/officeart/2005/8/layout/hProcess9"/>
    <dgm:cxn modelId="{1653C453-3ED6-48D9-AC71-0CA8B1239B93}" type="presParOf" srcId="{6DEB61AC-0479-41C0-B6F1-83E48FA7834D}" destId="{735B8DA1-140E-4CDD-AD08-1DEEBBCC8096}" srcOrd="2" destOrd="0" presId="urn:microsoft.com/office/officeart/2005/8/layout/hProcess9"/>
    <dgm:cxn modelId="{E8537DA9-3822-4939-B1D5-3013A07FC74F}" type="presParOf" srcId="{6DEB61AC-0479-41C0-B6F1-83E48FA7834D}" destId="{E2DC8160-90ED-4B71-94C6-4F3C2F87EABE}" srcOrd="3" destOrd="0" presId="urn:microsoft.com/office/officeart/2005/8/layout/hProcess9"/>
    <dgm:cxn modelId="{E3D2CB2B-3487-4454-82E8-72F7834049B2}" type="presParOf" srcId="{6DEB61AC-0479-41C0-B6F1-83E48FA7834D}" destId="{94707A5C-344F-46D2-95DE-C69952D3B9F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3BB737-27B2-462D-9497-EFB011A8A91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61DE008C-C906-48D6-B773-F01DAC37FC68}">
      <dgm:prSet phldrT="[Текст]" custT="1"/>
      <dgm:spPr/>
      <dgm:t>
        <a:bodyPr/>
        <a:lstStyle/>
        <a:p>
          <a:pPr algn="ctr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Установлен единый срок подачи заявлений</a:t>
          </a:r>
        </a:p>
        <a:p>
          <a:pPr algn="ctr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(3 месяца с момента, когда лицо узнало, или должно было узнать о нарушении своих прав);</a:t>
          </a:r>
        </a:p>
        <a:p>
          <a:pPr algn="ctr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единый срок рассмотрения заявлений</a:t>
          </a:r>
        </a:p>
        <a:p>
          <a:pPr algn="ctr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(3 месяца + продление на срок до 1 месяца)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69265F-8817-470A-B4F2-4E47A07F1276}" type="parTrans" cxnId="{BE8580A6-1E6C-4EC0-ACC8-682DDF17C513}">
      <dgm:prSet/>
      <dgm:spPr/>
      <dgm:t>
        <a:bodyPr/>
        <a:lstStyle/>
        <a:p>
          <a:endParaRPr lang="ru-RU"/>
        </a:p>
      </dgm:t>
    </dgm:pt>
    <dgm:pt modelId="{19C80EC8-62AF-4232-B562-963AB5FB18D6}" type="sibTrans" cxnId="{BE8580A6-1E6C-4EC0-ACC8-682DDF17C513}">
      <dgm:prSet/>
      <dgm:spPr/>
      <dgm:t>
        <a:bodyPr/>
        <a:lstStyle/>
        <a:p>
          <a:endParaRPr lang="ru-RU"/>
        </a:p>
      </dgm:t>
    </dgm:pt>
    <dgm:pt modelId="{3F0EAB36-1F28-4247-8BFE-D98FC3548109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Закреплен статус Комиссии ФАС России </a:t>
          </a:r>
        </a:p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(Представители Минэкономразвития России + Отраслевого министерства (присутствие)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3E9E55-987D-4AD9-A21C-B18E83AA566A}" type="parTrans" cxnId="{8F932048-6674-4027-8893-F28BCFE2C4C2}">
      <dgm:prSet/>
      <dgm:spPr/>
      <dgm:t>
        <a:bodyPr/>
        <a:lstStyle/>
        <a:p>
          <a:endParaRPr lang="ru-RU"/>
        </a:p>
      </dgm:t>
    </dgm:pt>
    <dgm:pt modelId="{A8D75827-9124-48C1-9B68-D88070A075F4}" type="sibTrans" cxnId="{8F932048-6674-4027-8893-F28BCFE2C4C2}">
      <dgm:prSet/>
      <dgm:spPr/>
      <dgm:t>
        <a:bodyPr/>
        <a:lstStyle/>
        <a:p>
          <a:endParaRPr lang="ru-RU"/>
        </a:p>
      </dgm:t>
    </dgm:pt>
    <dgm:pt modelId="{AF29ABC4-A4CC-4C91-82F8-5411A6FB6604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Определен порядок исполнения  решений </a:t>
          </a:r>
        </a:p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(срок, объем, ходатайство о продлении срока исполнения)  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7AD481-E1F8-45E9-93F8-8FD96434D61A}" type="parTrans" cxnId="{C8AEAA09-109A-4185-8868-DD4931AF9420}">
      <dgm:prSet/>
      <dgm:spPr/>
      <dgm:t>
        <a:bodyPr/>
        <a:lstStyle/>
        <a:p>
          <a:endParaRPr lang="ru-RU"/>
        </a:p>
      </dgm:t>
    </dgm:pt>
    <dgm:pt modelId="{2A9A5DB3-0D14-47F9-A07F-41B58B50AA30}" type="sibTrans" cxnId="{C8AEAA09-109A-4185-8868-DD4931AF9420}">
      <dgm:prSet/>
      <dgm:spPr/>
      <dgm:t>
        <a:bodyPr/>
        <a:lstStyle/>
        <a:p>
          <a:endParaRPr lang="ru-RU"/>
        </a:p>
      </dgm:t>
    </dgm:pt>
    <dgm:pt modelId="{073EC3E0-8A8F-4AAA-9FA5-450B813A35BC}" type="pres">
      <dgm:prSet presAssocID="{BD3BB737-27B2-462D-9497-EFB011A8A910}" presName="linearFlow" presStyleCnt="0">
        <dgm:presLayoutVars>
          <dgm:dir/>
          <dgm:resizeHandles val="exact"/>
        </dgm:presLayoutVars>
      </dgm:prSet>
      <dgm:spPr/>
    </dgm:pt>
    <dgm:pt modelId="{10C0082E-018D-4C0F-A7C9-3A86B18AD1B4}" type="pres">
      <dgm:prSet presAssocID="{61DE008C-C906-48D6-B773-F01DAC37FC68}" presName="composite" presStyleCnt="0"/>
      <dgm:spPr/>
    </dgm:pt>
    <dgm:pt modelId="{8093A06E-0C76-497B-8B73-932FAF2262D8}" type="pres">
      <dgm:prSet presAssocID="{61DE008C-C906-48D6-B773-F01DAC37FC68}" presName="imgShp" presStyleLbl="fgImgPlace1" presStyleIdx="0" presStyleCnt="3" custScaleX="106623" custScaleY="10351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EC002F87-92BD-4F6C-A91E-BE183B368A28}" type="pres">
      <dgm:prSet presAssocID="{61DE008C-C906-48D6-B773-F01DAC37FC68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10201F-ED6D-4C5F-99B8-7E5F5517FADA}" type="pres">
      <dgm:prSet presAssocID="{19C80EC8-62AF-4232-B562-963AB5FB18D6}" presName="spacing" presStyleCnt="0"/>
      <dgm:spPr/>
    </dgm:pt>
    <dgm:pt modelId="{6225E0F8-AF83-4BE7-8D4B-5D938D2D28CA}" type="pres">
      <dgm:prSet presAssocID="{3F0EAB36-1F28-4247-8BFE-D98FC3548109}" presName="composite" presStyleCnt="0"/>
      <dgm:spPr/>
    </dgm:pt>
    <dgm:pt modelId="{B745C874-0672-492B-B664-0661FA8EAB57}" type="pres">
      <dgm:prSet presAssocID="{3F0EAB36-1F28-4247-8BFE-D98FC3548109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1DB920D-C447-4CED-990B-9B781BBBF0FB}" type="pres">
      <dgm:prSet presAssocID="{3F0EAB36-1F28-4247-8BFE-D98FC3548109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EABAE8-CE2D-44E7-B816-AEE15BD44845}" type="pres">
      <dgm:prSet presAssocID="{A8D75827-9124-48C1-9B68-D88070A075F4}" presName="spacing" presStyleCnt="0"/>
      <dgm:spPr/>
    </dgm:pt>
    <dgm:pt modelId="{96D6FC30-969A-46C8-8E87-6D57E8C9C3A5}" type="pres">
      <dgm:prSet presAssocID="{AF29ABC4-A4CC-4C91-82F8-5411A6FB6604}" presName="composite" presStyleCnt="0"/>
      <dgm:spPr/>
    </dgm:pt>
    <dgm:pt modelId="{87CD1EC2-DFED-4970-B3AA-44F4A9DC692A}" type="pres">
      <dgm:prSet presAssocID="{AF29ABC4-A4CC-4C91-82F8-5411A6FB6604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0522DE1F-B680-4BFA-84B4-FC82BD7E5B5A}" type="pres">
      <dgm:prSet presAssocID="{AF29ABC4-A4CC-4C91-82F8-5411A6FB6604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4552F0-D9A8-4722-B13D-7F0800DB94F8}" type="presOf" srcId="{61DE008C-C906-48D6-B773-F01DAC37FC68}" destId="{EC002F87-92BD-4F6C-A91E-BE183B368A28}" srcOrd="0" destOrd="0" presId="urn:microsoft.com/office/officeart/2005/8/layout/vList3"/>
    <dgm:cxn modelId="{74ACA034-4808-4912-8344-53FDA54ED4AA}" type="presOf" srcId="{BD3BB737-27B2-462D-9497-EFB011A8A910}" destId="{073EC3E0-8A8F-4AAA-9FA5-450B813A35BC}" srcOrd="0" destOrd="0" presId="urn:microsoft.com/office/officeart/2005/8/layout/vList3"/>
    <dgm:cxn modelId="{8F932048-6674-4027-8893-F28BCFE2C4C2}" srcId="{BD3BB737-27B2-462D-9497-EFB011A8A910}" destId="{3F0EAB36-1F28-4247-8BFE-D98FC3548109}" srcOrd="1" destOrd="0" parTransId="{AD3E9E55-987D-4AD9-A21C-B18E83AA566A}" sibTransId="{A8D75827-9124-48C1-9B68-D88070A075F4}"/>
    <dgm:cxn modelId="{C8AEAA09-109A-4185-8868-DD4931AF9420}" srcId="{BD3BB737-27B2-462D-9497-EFB011A8A910}" destId="{AF29ABC4-A4CC-4C91-82F8-5411A6FB6604}" srcOrd="2" destOrd="0" parTransId="{DF7AD481-E1F8-45E9-93F8-8FD96434D61A}" sibTransId="{2A9A5DB3-0D14-47F9-A07F-41B58B50AA30}"/>
    <dgm:cxn modelId="{CCB2555E-7D05-4FDD-945A-3D9266CE1519}" type="presOf" srcId="{AF29ABC4-A4CC-4C91-82F8-5411A6FB6604}" destId="{0522DE1F-B680-4BFA-84B4-FC82BD7E5B5A}" srcOrd="0" destOrd="0" presId="urn:microsoft.com/office/officeart/2005/8/layout/vList3"/>
    <dgm:cxn modelId="{BE8580A6-1E6C-4EC0-ACC8-682DDF17C513}" srcId="{BD3BB737-27B2-462D-9497-EFB011A8A910}" destId="{61DE008C-C906-48D6-B773-F01DAC37FC68}" srcOrd="0" destOrd="0" parTransId="{9869265F-8817-470A-B4F2-4E47A07F1276}" sibTransId="{19C80EC8-62AF-4232-B562-963AB5FB18D6}"/>
    <dgm:cxn modelId="{A00C133F-6B4D-4B02-ADAE-93F5DECCFB70}" type="presOf" srcId="{3F0EAB36-1F28-4247-8BFE-D98FC3548109}" destId="{41DB920D-C447-4CED-990B-9B781BBBF0FB}" srcOrd="0" destOrd="0" presId="urn:microsoft.com/office/officeart/2005/8/layout/vList3"/>
    <dgm:cxn modelId="{1BD9C233-899D-4B23-988C-B02B44B870D4}" type="presParOf" srcId="{073EC3E0-8A8F-4AAA-9FA5-450B813A35BC}" destId="{10C0082E-018D-4C0F-A7C9-3A86B18AD1B4}" srcOrd="0" destOrd="0" presId="urn:microsoft.com/office/officeart/2005/8/layout/vList3"/>
    <dgm:cxn modelId="{4188364E-4B51-4F0A-88F8-E1B20862AA9A}" type="presParOf" srcId="{10C0082E-018D-4C0F-A7C9-3A86B18AD1B4}" destId="{8093A06E-0C76-497B-8B73-932FAF2262D8}" srcOrd="0" destOrd="0" presId="urn:microsoft.com/office/officeart/2005/8/layout/vList3"/>
    <dgm:cxn modelId="{9349A2BF-3EDC-4202-AB37-E570F147A981}" type="presParOf" srcId="{10C0082E-018D-4C0F-A7C9-3A86B18AD1B4}" destId="{EC002F87-92BD-4F6C-A91E-BE183B368A28}" srcOrd="1" destOrd="0" presId="urn:microsoft.com/office/officeart/2005/8/layout/vList3"/>
    <dgm:cxn modelId="{35329E1D-3D62-413B-8E02-986BD11D7A78}" type="presParOf" srcId="{073EC3E0-8A8F-4AAA-9FA5-450B813A35BC}" destId="{0310201F-ED6D-4C5F-99B8-7E5F5517FADA}" srcOrd="1" destOrd="0" presId="urn:microsoft.com/office/officeart/2005/8/layout/vList3"/>
    <dgm:cxn modelId="{E6D7218B-20D8-4DF3-B1EE-3F324B40D756}" type="presParOf" srcId="{073EC3E0-8A8F-4AAA-9FA5-450B813A35BC}" destId="{6225E0F8-AF83-4BE7-8D4B-5D938D2D28CA}" srcOrd="2" destOrd="0" presId="urn:microsoft.com/office/officeart/2005/8/layout/vList3"/>
    <dgm:cxn modelId="{A61C517B-D34B-45CC-B78D-28492D449B07}" type="presParOf" srcId="{6225E0F8-AF83-4BE7-8D4B-5D938D2D28CA}" destId="{B745C874-0672-492B-B664-0661FA8EAB57}" srcOrd="0" destOrd="0" presId="urn:microsoft.com/office/officeart/2005/8/layout/vList3"/>
    <dgm:cxn modelId="{17461265-F010-4F3D-A03D-AE924DE56BDF}" type="presParOf" srcId="{6225E0F8-AF83-4BE7-8D4B-5D938D2D28CA}" destId="{41DB920D-C447-4CED-990B-9B781BBBF0FB}" srcOrd="1" destOrd="0" presId="urn:microsoft.com/office/officeart/2005/8/layout/vList3"/>
    <dgm:cxn modelId="{6957C89B-03C3-419F-9DB9-55D94D2F6908}" type="presParOf" srcId="{073EC3E0-8A8F-4AAA-9FA5-450B813A35BC}" destId="{B8EABAE8-CE2D-44E7-B816-AEE15BD44845}" srcOrd="3" destOrd="0" presId="urn:microsoft.com/office/officeart/2005/8/layout/vList3"/>
    <dgm:cxn modelId="{69C75387-D910-4BAF-9F38-40A0A0341BDC}" type="presParOf" srcId="{073EC3E0-8A8F-4AAA-9FA5-450B813A35BC}" destId="{96D6FC30-969A-46C8-8E87-6D57E8C9C3A5}" srcOrd="4" destOrd="0" presId="urn:microsoft.com/office/officeart/2005/8/layout/vList3"/>
    <dgm:cxn modelId="{9C4AE640-8B34-4AAD-B343-3DE9CB36072C}" type="presParOf" srcId="{96D6FC30-969A-46C8-8E87-6D57E8C9C3A5}" destId="{87CD1EC2-DFED-4970-B3AA-44F4A9DC692A}" srcOrd="0" destOrd="0" presId="urn:microsoft.com/office/officeart/2005/8/layout/vList3"/>
    <dgm:cxn modelId="{3240EF35-D32C-40FE-981B-796AFD67E6DC}" type="presParOf" srcId="{96D6FC30-969A-46C8-8E87-6D57E8C9C3A5}" destId="{0522DE1F-B680-4BFA-84B4-FC82BD7E5B5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1AB341-48C7-4658-922A-F24C356A41D4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E472F4-455B-4ED5-BABA-E3A1629A7069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 изменений в НК РФ </a:t>
          </a:r>
        </a:p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«Единая государственная пошлина  120 000»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553DEE-D4D5-4E5A-85B8-F70FFA674F9B}" type="parTrans" cxnId="{95FEBB61-C9D3-4581-AFED-74E87E6357CE}">
      <dgm:prSet/>
      <dgm:spPr/>
      <dgm:t>
        <a:bodyPr/>
        <a:lstStyle/>
        <a:p>
          <a:endParaRPr lang="ru-RU"/>
        </a:p>
      </dgm:t>
    </dgm:pt>
    <dgm:pt modelId="{068E4AD4-2555-4C67-9800-B5DBDB4E6A83}" type="sibTrans" cxnId="{95FEBB61-C9D3-4581-AFED-74E87E6357CE}">
      <dgm:prSet/>
      <dgm:spPr/>
      <dgm:t>
        <a:bodyPr/>
        <a:lstStyle/>
        <a:p>
          <a:endParaRPr lang="ru-RU"/>
        </a:p>
      </dgm:t>
    </dgm:pt>
    <dgm:pt modelId="{9758CDD9-696C-4EAB-A560-D25DE4FB2DD6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рассмотрение разногласий </a:t>
          </a:r>
        </a:p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80 000 рублей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50AFF5-4C7E-44F8-A76C-625D14EDACD9}" type="parTrans" cxnId="{B8CB017C-F64E-4EA0-9285-21D7562CC72B}">
      <dgm:prSet/>
      <dgm:spPr/>
      <dgm:t>
        <a:bodyPr/>
        <a:lstStyle/>
        <a:p>
          <a:endParaRPr lang="ru-RU"/>
        </a:p>
      </dgm:t>
    </dgm:pt>
    <dgm:pt modelId="{56B6A1C1-12C9-43A2-8D8D-2ADE6542AF3B}" type="sibTrans" cxnId="{B8CB017C-F64E-4EA0-9285-21D7562CC72B}">
      <dgm:prSet/>
      <dgm:spPr/>
      <dgm:t>
        <a:bodyPr/>
        <a:lstStyle/>
        <a:p>
          <a:endParaRPr lang="ru-RU"/>
        </a:p>
      </dgm:t>
    </dgm:pt>
    <dgm:pt modelId="{FB534ACC-9372-44CE-8D54-29BBAB815D93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досудебное рассмотрение споров </a:t>
          </a:r>
        </a:p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160 000 рублей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2676BE-FDFC-4307-84A3-3F64936943EA}" type="parTrans" cxnId="{EB89295E-0137-4196-9F28-C9DEC423D531}">
      <dgm:prSet/>
      <dgm:spPr/>
      <dgm:t>
        <a:bodyPr/>
        <a:lstStyle/>
        <a:p>
          <a:endParaRPr lang="ru-RU"/>
        </a:p>
      </dgm:t>
    </dgm:pt>
    <dgm:pt modelId="{9A324BA2-27F3-48FF-A5EC-67A79E5E44DB}" type="sibTrans" cxnId="{EB89295E-0137-4196-9F28-C9DEC423D531}">
      <dgm:prSet/>
      <dgm:spPr/>
      <dgm:t>
        <a:bodyPr/>
        <a:lstStyle/>
        <a:p>
          <a:endParaRPr lang="ru-RU"/>
        </a:p>
      </dgm:t>
    </dgm:pt>
    <dgm:pt modelId="{F90BED22-4D87-477E-A4CF-D486C8399D4A}" type="pres">
      <dgm:prSet presAssocID="{661AB341-48C7-4658-922A-F24C356A41D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CF9AC92-C3EA-45E8-8FBC-1B98BE54B6A6}" type="pres">
      <dgm:prSet presAssocID="{10E472F4-455B-4ED5-BABA-E3A1629A7069}" presName="centerShape" presStyleLbl="node0" presStyleIdx="0" presStyleCnt="1" custScaleX="211558" custScaleY="162152" custLinFactNeighborX="238" custLinFactNeighborY="23861"/>
      <dgm:spPr/>
      <dgm:t>
        <a:bodyPr/>
        <a:lstStyle/>
        <a:p>
          <a:endParaRPr lang="ru-RU"/>
        </a:p>
      </dgm:t>
    </dgm:pt>
    <dgm:pt modelId="{24B17504-F155-40FB-939D-C88D25C7239B}" type="pres">
      <dgm:prSet presAssocID="{3F50AFF5-4C7E-44F8-A76C-625D14EDACD9}" presName="parTrans" presStyleLbl="bgSibTrans2D1" presStyleIdx="0" presStyleCnt="2"/>
      <dgm:spPr/>
    </dgm:pt>
    <dgm:pt modelId="{D2B4F4D0-0D2F-4DA0-A627-BA8F7F1585AF}" type="pres">
      <dgm:prSet presAssocID="{9758CDD9-696C-4EAB-A560-D25DE4FB2DD6}" presName="node" presStyleLbl="node1" presStyleIdx="0" presStyleCnt="2" custScaleX="139525" custRadScaleRad="132317" custRadScaleInc="267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435841-2F4C-47ED-B73C-9CA860EE53BF}" type="pres">
      <dgm:prSet presAssocID="{AB2676BE-FDFC-4307-84A3-3F64936943EA}" presName="parTrans" presStyleLbl="bgSibTrans2D1" presStyleIdx="1" presStyleCnt="2"/>
      <dgm:spPr/>
    </dgm:pt>
    <dgm:pt modelId="{679F93FB-7820-4E2E-A11E-832AC3AA85A0}" type="pres">
      <dgm:prSet presAssocID="{FB534ACC-9372-44CE-8D54-29BBAB815D93}" presName="node" presStyleLbl="node1" presStyleIdx="1" presStyleCnt="2" custScaleX="140795" custRadScaleRad="131378" custRadScaleInc="-262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499F92-9D4A-44DC-B716-61DFD64B58AB}" type="presOf" srcId="{AB2676BE-FDFC-4307-84A3-3F64936943EA}" destId="{B9435841-2F4C-47ED-B73C-9CA860EE53BF}" srcOrd="0" destOrd="0" presId="urn:microsoft.com/office/officeart/2005/8/layout/radial4"/>
    <dgm:cxn modelId="{8EE357BF-2463-4E25-AEE1-B83BC7620E27}" type="presOf" srcId="{FB534ACC-9372-44CE-8D54-29BBAB815D93}" destId="{679F93FB-7820-4E2E-A11E-832AC3AA85A0}" srcOrd="0" destOrd="0" presId="urn:microsoft.com/office/officeart/2005/8/layout/radial4"/>
    <dgm:cxn modelId="{3FD68FCB-211B-4D11-BA47-A9F519716DE8}" type="presOf" srcId="{661AB341-48C7-4658-922A-F24C356A41D4}" destId="{F90BED22-4D87-477E-A4CF-D486C8399D4A}" srcOrd="0" destOrd="0" presId="urn:microsoft.com/office/officeart/2005/8/layout/radial4"/>
    <dgm:cxn modelId="{8F7A35FA-286A-4FAD-B716-C5BE506A57A0}" type="presOf" srcId="{9758CDD9-696C-4EAB-A560-D25DE4FB2DD6}" destId="{D2B4F4D0-0D2F-4DA0-A627-BA8F7F1585AF}" srcOrd="0" destOrd="0" presId="urn:microsoft.com/office/officeart/2005/8/layout/radial4"/>
    <dgm:cxn modelId="{80074177-ADE2-40C8-A99D-1DFDF5E1D47D}" type="presOf" srcId="{3F50AFF5-4C7E-44F8-A76C-625D14EDACD9}" destId="{24B17504-F155-40FB-939D-C88D25C7239B}" srcOrd="0" destOrd="0" presId="urn:microsoft.com/office/officeart/2005/8/layout/radial4"/>
    <dgm:cxn modelId="{9B2F1DC8-A75F-4804-9782-8D6A17F4A1EC}" type="presOf" srcId="{10E472F4-455B-4ED5-BABA-E3A1629A7069}" destId="{BCF9AC92-C3EA-45E8-8FBC-1B98BE54B6A6}" srcOrd="0" destOrd="0" presId="urn:microsoft.com/office/officeart/2005/8/layout/radial4"/>
    <dgm:cxn modelId="{EB89295E-0137-4196-9F28-C9DEC423D531}" srcId="{10E472F4-455B-4ED5-BABA-E3A1629A7069}" destId="{FB534ACC-9372-44CE-8D54-29BBAB815D93}" srcOrd="1" destOrd="0" parTransId="{AB2676BE-FDFC-4307-84A3-3F64936943EA}" sibTransId="{9A324BA2-27F3-48FF-A5EC-67A79E5E44DB}"/>
    <dgm:cxn modelId="{95FEBB61-C9D3-4581-AFED-74E87E6357CE}" srcId="{661AB341-48C7-4658-922A-F24C356A41D4}" destId="{10E472F4-455B-4ED5-BABA-E3A1629A7069}" srcOrd="0" destOrd="0" parTransId="{DF553DEE-D4D5-4E5A-85B8-F70FFA674F9B}" sibTransId="{068E4AD4-2555-4C67-9800-B5DBDB4E6A83}"/>
    <dgm:cxn modelId="{B8CB017C-F64E-4EA0-9285-21D7562CC72B}" srcId="{10E472F4-455B-4ED5-BABA-E3A1629A7069}" destId="{9758CDD9-696C-4EAB-A560-D25DE4FB2DD6}" srcOrd="0" destOrd="0" parTransId="{3F50AFF5-4C7E-44F8-A76C-625D14EDACD9}" sibTransId="{56B6A1C1-12C9-43A2-8D8D-2ADE6542AF3B}"/>
    <dgm:cxn modelId="{11708A40-6FD1-40C5-AAAD-43D6876C5A73}" type="presParOf" srcId="{F90BED22-4D87-477E-A4CF-D486C8399D4A}" destId="{BCF9AC92-C3EA-45E8-8FBC-1B98BE54B6A6}" srcOrd="0" destOrd="0" presId="urn:microsoft.com/office/officeart/2005/8/layout/radial4"/>
    <dgm:cxn modelId="{C7FBDB05-4C8A-4200-88AB-64A10F7FA960}" type="presParOf" srcId="{F90BED22-4D87-477E-A4CF-D486C8399D4A}" destId="{24B17504-F155-40FB-939D-C88D25C7239B}" srcOrd="1" destOrd="0" presId="urn:microsoft.com/office/officeart/2005/8/layout/radial4"/>
    <dgm:cxn modelId="{207B5D03-E727-4425-BC6B-1AE75F767E70}" type="presParOf" srcId="{F90BED22-4D87-477E-A4CF-D486C8399D4A}" destId="{D2B4F4D0-0D2F-4DA0-A627-BA8F7F1585AF}" srcOrd="2" destOrd="0" presId="urn:microsoft.com/office/officeart/2005/8/layout/radial4"/>
    <dgm:cxn modelId="{54933F1D-CC5E-4862-ADB7-5C7C16EFF3AC}" type="presParOf" srcId="{F90BED22-4D87-477E-A4CF-D486C8399D4A}" destId="{B9435841-2F4C-47ED-B73C-9CA860EE53BF}" srcOrd="3" destOrd="0" presId="urn:microsoft.com/office/officeart/2005/8/layout/radial4"/>
    <dgm:cxn modelId="{8257C100-5062-49B5-AA2E-7B84C4997457}" type="presParOf" srcId="{F90BED22-4D87-477E-A4CF-D486C8399D4A}" destId="{679F93FB-7820-4E2E-A11E-832AC3AA85A0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67104B-384F-4479-8FC8-ED697BD16818}" type="doc">
      <dgm:prSet loTypeId="urn:microsoft.com/office/officeart/2005/8/layout/list1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1847C9EA-06DC-4BCA-9ED6-4A5C583E9F50}">
      <dgm:prSet phldrT="[Текст]" custT="1"/>
      <dgm:spPr/>
      <dgm:t>
        <a:bodyPr/>
        <a:lstStyle/>
        <a:p>
          <a:pPr algn="ctr"/>
          <a:r>
            <a:rPr lang="ru-RU" sz="2400" dirty="0" smtClean="0"/>
            <a:t>Подлежит исключению более 7,5 млрд руб. </a:t>
          </a:r>
          <a:br>
            <a:rPr lang="ru-RU" sz="2400" dirty="0" smtClean="0"/>
          </a:br>
          <a:endParaRPr lang="ru-RU" sz="2400" dirty="0"/>
        </a:p>
      </dgm:t>
    </dgm:pt>
    <dgm:pt modelId="{70D52A0A-C452-46FB-8426-83A7816891B2}" type="parTrans" cxnId="{7E1DC0E1-1581-47F4-BCBB-218522D00E92}">
      <dgm:prSet/>
      <dgm:spPr/>
      <dgm:t>
        <a:bodyPr/>
        <a:lstStyle/>
        <a:p>
          <a:endParaRPr lang="ru-RU"/>
        </a:p>
      </dgm:t>
    </dgm:pt>
    <dgm:pt modelId="{DB455095-CFCA-4A23-A670-308CCB6ECB70}" type="sibTrans" cxnId="{7E1DC0E1-1581-47F4-BCBB-218522D00E92}">
      <dgm:prSet/>
      <dgm:spPr/>
      <dgm:t>
        <a:bodyPr/>
        <a:lstStyle/>
        <a:p>
          <a:endParaRPr lang="ru-RU"/>
        </a:p>
      </dgm:t>
    </dgm:pt>
    <dgm:pt modelId="{DF0890D7-393C-4D8C-9D90-E816E5CAC960}" type="pres">
      <dgm:prSet presAssocID="{D467104B-384F-4479-8FC8-ED697BD1681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31B7D8-13F3-4E2C-A595-C096DBBC831B}" type="pres">
      <dgm:prSet presAssocID="{1847C9EA-06DC-4BCA-9ED6-4A5C583E9F50}" presName="parentLin" presStyleCnt="0"/>
      <dgm:spPr/>
    </dgm:pt>
    <dgm:pt modelId="{5E7DB8FE-5029-4151-ABC8-BA604BE7C767}" type="pres">
      <dgm:prSet presAssocID="{1847C9EA-06DC-4BCA-9ED6-4A5C583E9F50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65D1BEB9-0C29-4DAD-86A2-8831A75AE41B}" type="pres">
      <dgm:prSet presAssocID="{1847C9EA-06DC-4BCA-9ED6-4A5C583E9F50}" presName="parentText" presStyleLbl="node1" presStyleIdx="0" presStyleCnt="1" custScaleX="138535" custLinFactNeighborX="-64283" custLinFactNeighborY="235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AA42FB-5DC7-4399-AB14-1BE62E07942D}" type="pres">
      <dgm:prSet presAssocID="{1847C9EA-06DC-4BCA-9ED6-4A5C583E9F50}" presName="negativeSpace" presStyleCnt="0"/>
      <dgm:spPr/>
    </dgm:pt>
    <dgm:pt modelId="{F1C21C19-78C9-4E7B-96D6-E9E646CD2DBC}" type="pres">
      <dgm:prSet presAssocID="{1847C9EA-06DC-4BCA-9ED6-4A5C583E9F50}" presName="childText" presStyleLbl="conFgAcc1" presStyleIdx="0" presStyleCnt="1" custScaleX="95128">
        <dgm:presLayoutVars>
          <dgm:bulletEnabled val="1"/>
        </dgm:presLayoutVars>
      </dgm:prSet>
      <dgm:spPr/>
    </dgm:pt>
  </dgm:ptLst>
  <dgm:cxnLst>
    <dgm:cxn modelId="{7E1DC0E1-1581-47F4-BCBB-218522D00E92}" srcId="{D467104B-384F-4479-8FC8-ED697BD16818}" destId="{1847C9EA-06DC-4BCA-9ED6-4A5C583E9F50}" srcOrd="0" destOrd="0" parTransId="{70D52A0A-C452-46FB-8426-83A7816891B2}" sibTransId="{DB455095-CFCA-4A23-A670-308CCB6ECB70}"/>
    <dgm:cxn modelId="{3357FF12-8D72-4BF3-B07E-A08672AAB9C3}" type="presOf" srcId="{D467104B-384F-4479-8FC8-ED697BD16818}" destId="{DF0890D7-393C-4D8C-9D90-E816E5CAC960}" srcOrd="0" destOrd="0" presId="urn:microsoft.com/office/officeart/2005/8/layout/list1"/>
    <dgm:cxn modelId="{05DFC899-4B1A-475B-8D04-4B0A44BB85A3}" type="presOf" srcId="{1847C9EA-06DC-4BCA-9ED6-4A5C583E9F50}" destId="{5E7DB8FE-5029-4151-ABC8-BA604BE7C767}" srcOrd="0" destOrd="0" presId="urn:microsoft.com/office/officeart/2005/8/layout/list1"/>
    <dgm:cxn modelId="{44031F42-F4D6-4EE6-8160-46EDBD521B57}" type="presOf" srcId="{1847C9EA-06DC-4BCA-9ED6-4A5C583E9F50}" destId="{65D1BEB9-0C29-4DAD-86A2-8831A75AE41B}" srcOrd="1" destOrd="0" presId="urn:microsoft.com/office/officeart/2005/8/layout/list1"/>
    <dgm:cxn modelId="{57006629-9629-4B6D-8B3F-52FCAA1579F9}" type="presParOf" srcId="{DF0890D7-393C-4D8C-9D90-E816E5CAC960}" destId="{0531B7D8-13F3-4E2C-A595-C096DBBC831B}" srcOrd="0" destOrd="0" presId="urn:microsoft.com/office/officeart/2005/8/layout/list1"/>
    <dgm:cxn modelId="{FE1ADE9C-7F31-49ED-977E-3C1BE04E7DFB}" type="presParOf" srcId="{0531B7D8-13F3-4E2C-A595-C096DBBC831B}" destId="{5E7DB8FE-5029-4151-ABC8-BA604BE7C767}" srcOrd="0" destOrd="0" presId="urn:microsoft.com/office/officeart/2005/8/layout/list1"/>
    <dgm:cxn modelId="{F7C2FBDB-378A-4771-9A0B-21F9217BB779}" type="presParOf" srcId="{0531B7D8-13F3-4E2C-A595-C096DBBC831B}" destId="{65D1BEB9-0C29-4DAD-86A2-8831A75AE41B}" srcOrd="1" destOrd="0" presId="urn:microsoft.com/office/officeart/2005/8/layout/list1"/>
    <dgm:cxn modelId="{164CA1D2-6FFF-4C80-8601-A0864EBE05CA}" type="presParOf" srcId="{DF0890D7-393C-4D8C-9D90-E816E5CAC960}" destId="{42AA42FB-5DC7-4399-AB14-1BE62E07942D}" srcOrd="1" destOrd="0" presId="urn:microsoft.com/office/officeart/2005/8/layout/list1"/>
    <dgm:cxn modelId="{CBB045BF-40BD-40B2-9980-E02CF5A28B84}" type="presParOf" srcId="{DF0890D7-393C-4D8C-9D90-E816E5CAC960}" destId="{F1C21C19-78C9-4E7B-96D6-E9E646CD2DB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A45B02-C2E3-4969-8989-CFD0867A89A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D48D32A3-F531-4528-A1F2-14BA8081336F}" type="pres">
      <dgm:prSet presAssocID="{F9A45B02-C2E3-4969-8989-CFD0867A89A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98ADD4F-3AF9-4EA9-BDB7-4C305B588690}" type="presOf" srcId="{F9A45B02-C2E3-4969-8989-CFD0867A89AD}" destId="{D48D32A3-F531-4528-A1F2-14BA8081336F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E6A48AC-D63E-4593-8721-B77244E5BAB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7848B8-196B-471B-A31B-C002F28F77CC}">
      <dgm:prSet phldrT="[Текст]" custT="1"/>
      <dgm:spPr/>
      <dgm:t>
        <a:bodyPr/>
        <a:lstStyle/>
        <a:p>
          <a:r>
            <a:rPr lang="ru-RU" sz="48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18</a:t>
          </a:r>
          <a:endParaRPr lang="ru-RU" sz="4800" dirty="0">
            <a:solidFill>
              <a:schemeClr val="tx1">
                <a:lumMod val="50000"/>
                <a:lumOff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BA19D3-7B06-4321-8917-8BC51B02D0EA}" type="parTrans" cxnId="{4E167B5A-DB72-4B42-8E46-6950A1029E6F}">
      <dgm:prSet/>
      <dgm:spPr/>
      <dgm:t>
        <a:bodyPr/>
        <a:lstStyle/>
        <a:p>
          <a:endParaRPr lang="ru-RU"/>
        </a:p>
      </dgm:t>
    </dgm:pt>
    <dgm:pt modelId="{499EE4B4-26BA-44BA-A883-899D644404E4}" type="sibTrans" cxnId="{4E167B5A-DB72-4B42-8E46-6950A1029E6F}">
      <dgm:prSet/>
      <dgm:spPr/>
      <dgm:t>
        <a:bodyPr/>
        <a:lstStyle/>
        <a:p>
          <a:endParaRPr lang="ru-RU"/>
        </a:p>
      </dgm:t>
    </dgm:pt>
    <dgm:pt modelId="{9BC61E5A-BB48-47D0-B54A-EEB86A6376D8}">
      <dgm:prSet phldrT="[Текст]"/>
      <dgm:spPr/>
      <dgm:t>
        <a:bodyPr/>
        <a:lstStyle/>
        <a:p>
          <a:pPr algn="ctr"/>
          <a:r>
            <a:rPr lang="ru-RU" dirty="0" smtClean="0"/>
            <a:t>Федеральных                 законов</a:t>
          </a:r>
          <a:endParaRPr lang="ru-RU" dirty="0"/>
        </a:p>
      </dgm:t>
    </dgm:pt>
    <dgm:pt modelId="{57CA905E-3FB0-4EA2-B872-74686799E174}" type="parTrans" cxnId="{90194D50-CFCF-4A22-8CB4-8E692BFB6EAB}">
      <dgm:prSet/>
      <dgm:spPr/>
      <dgm:t>
        <a:bodyPr/>
        <a:lstStyle/>
        <a:p>
          <a:endParaRPr lang="ru-RU"/>
        </a:p>
      </dgm:t>
    </dgm:pt>
    <dgm:pt modelId="{C6364C26-FFAB-4E51-9ADD-E6CEF2110F95}" type="sibTrans" cxnId="{90194D50-CFCF-4A22-8CB4-8E692BFB6EAB}">
      <dgm:prSet/>
      <dgm:spPr/>
      <dgm:t>
        <a:bodyPr/>
        <a:lstStyle/>
        <a:p>
          <a:endParaRPr lang="ru-RU"/>
        </a:p>
      </dgm:t>
    </dgm:pt>
    <dgm:pt modelId="{4F084513-28EE-401E-B776-BB10BD914082}">
      <dgm:prSet phldrT="[Текст]" custT="1"/>
      <dgm:spPr/>
      <dgm:t>
        <a:bodyPr/>
        <a:lstStyle/>
        <a:p>
          <a:r>
            <a:rPr lang="ru-RU" sz="48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Более 40</a:t>
          </a:r>
          <a:endParaRPr lang="ru-RU" sz="4800" dirty="0">
            <a:solidFill>
              <a:schemeClr val="tx1">
                <a:lumMod val="50000"/>
                <a:lumOff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67495D-C738-458A-8C72-2088AE14D79C}" type="parTrans" cxnId="{8E859006-0797-4807-B599-DFCD2CABFA9C}">
      <dgm:prSet/>
      <dgm:spPr/>
      <dgm:t>
        <a:bodyPr/>
        <a:lstStyle/>
        <a:p>
          <a:endParaRPr lang="ru-RU"/>
        </a:p>
      </dgm:t>
    </dgm:pt>
    <dgm:pt modelId="{8ADAE648-ECC1-40AC-A75F-33A1382548F0}" type="sibTrans" cxnId="{8E859006-0797-4807-B599-DFCD2CABFA9C}">
      <dgm:prSet/>
      <dgm:spPr/>
      <dgm:t>
        <a:bodyPr/>
        <a:lstStyle/>
        <a:p>
          <a:endParaRPr lang="ru-RU"/>
        </a:p>
      </dgm:t>
    </dgm:pt>
    <dgm:pt modelId="{2279E48D-AE7F-48DB-9829-5FF94CDB53C2}">
      <dgm:prSet phldrT="[Текст]"/>
      <dgm:spPr/>
      <dgm:t>
        <a:bodyPr/>
        <a:lstStyle/>
        <a:p>
          <a:pPr algn="ctr"/>
          <a:r>
            <a:rPr lang="ru-RU" dirty="0" smtClean="0"/>
            <a:t>Постановлений Правительства</a:t>
          </a:r>
          <a:endParaRPr lang="ru-RU" dirty="0"/>
        </a:p>
      </dgm:t>
    </dgm:pt>
    <dgm:pt modelId="{B509AA3D-9A97-4C99-83C2-5D9607BBCA25}" type="parTrans" cxnId="{03F5620A-340E-4C26-AE15-FCCEE045A1C6}">
      <dgm:prSet/>
      <dgm:spPr/>
      <dgm:t>
        <a:bodyPr/>
        <a:lstStyle/>
        <a:p>
          <a:endParaRPr lang="ru-RU"/>
        </a:p>
      </dgm:t>
    </dgm:pt>
    <dgm:pt modelId="{529D20FC-CAB8-4A33-9AD4-D069FF567C5B}" type="sibTrans" cxnId="{03F5620A-340E-4C26-AE15-FCCEE045A1C6}">
      <dgm:prSet/>
      <dgm:spPr/>
      <dgm:t>
        <a:bodyPr/>
        <a:lstStyle/>
        <a:p>
          <a:endParaRPr lang="ru-RU"/>
        </a:p>
      </dgm:t>
    </dgm:pt>
    <dgm:pt modelId="{22A7DAF6-7C6C-408C-A818-C6B290EDEF96}">
      <dgm:prSet phldrT="[Текст]" custT="1"/>
      <dgm:spPr/>
      <dgm:t>
        <a:bodyPr/>
        <a:lstStyle/>
        <a:p>
          <a:r>
            <a:rPr lang="ru-RU" sz="48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Более 100</a:t>
          </a:r>
          <a:endParaRPr lang="ru-RU" sz="4800" dirty="0">
            <a:solidFill>
              <a:schemeClr val="tx1">
                <a:lumMod val="50000"/>
                <a:lumOff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04AC1C-622B-4678-B0AB-ACFFCD2BE188}" type="parTrans" cxnId="{E2E2EA12-6773-4B6D-8B6B-5395240C41EF}">
      <dgm:prSet/>
      <dgm:spPr/>
      <dgm:t>
        <a:bodyPr/>
        <a:lstStyle/>
        <a:p>
          <a:endParaRPr lang="ru-RU"/>
        </a:p>
      </dgm:t>
    </dgm:pt>
    <dgm:pt modelId="{B00EFA6D-4769-40DD-8F6F-8930F42CE4AB}" type="sibTrans" cxnId="{E2E2EA12-6773-4B6D-8B6B-5395240C41EF}">
      <dgm:prSet/>
      <dgm:spPr/>
      <dgm:t>
        <a:bodyPr/>
        <a:lstStyle/>
        <a:p>
          <a:endParaRPr lang="ru-RU"/>
        </a:p>
      </dgm:t>
    </dgm:pt>
    <dgm:pt modelId="{5379F035-D0AA-4606-83D2-A2DA7585B5A8}">
      <dgm:prSet phldrT="[Текст]"/>
      <dgm:spPr/>
      <dgm:t>
        <a:bodyPr/>
        <a:lstStyle/>
        <a:p>
          <a:pPr algn="ctr"/>
          <a:r>
            <a:rPr lang="ru-RU" dirty="0" smtClean="0"/>
            <a:t>Ведомственных                  НПА</a:t>
          </a:r>
          <a:endParaRPr lang="ru-RU" dirty="0"/>
        </a:p>
      </dgm:t>
    </dgm:pt>
    <dgm:pt modelId="{E6851193-5EEB-4B70-8737-5D7F1C5FC92F}" type="parTrans" cxnId="{65CE6285-43D5-46E0-AFD4-6181A73C8833}">
      <dgm:prSet/>
      <dgm:spPr/>
      <dgm:t>
        <a:bodyPr/>
        <a:lstStyle/>
        <a:p>
          <a:endParaRPr lang="ru-RU"/>
        </a:p>
      </dgm:t>
    </dgm:pt>
    <dgm:pt modelId="{C8841045-C483-4E69-B615-A3D3671DD612}" type="sibTrans" cxnId="{65CE6285-43D5-46E0-AFD4-6181A73C8833}">
      <dgm:prSet/>
      <dgm:spPr/>
      <dgm:t>
        <a:bodyPr/>
        <a:lstStyle/>
        <a:p>
          <a:endParaRPr lang="ru-RU"/>
        </a:p>
      </dgm:t>
    </dgm:pt>
    <dgm:pt modelId="{40E263FB-9B76-4E82-BD1C-DD30BFC72EFC}" type="pres">
      <dgm:prSet presAssocID="{7E6A48AC-D63E-4593-8721-B77244E5BAB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4D4E5F-A095-46F8-9E65-E800B00D7CC9}" type="pres">
      <dgm:prSet presAssocID="{747848B8-196B-471B-A31B-C002F28F77CC}" presName="linNode" presStyleCnt="0"/>
      <dgm:spPr/>
    </dgm:pt>
    <dgm:pt modelId="{73E12F2B-B8F2-42FB-AFFB-058C63A1F2E3}" type="pres">
      <dgm:prSet presAssocID="{747848B8-196B-471B-A31B-C002F28F77C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876819-C32D-4ACA-B00A-5054F7C28B42}" type="pres">
      <dgm:prSet presAssocID="{747848B8-196B-471B-A31B-C002F28F77C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E4B889-AA57-47B6-BFFD-30A106AE698D}" type="pres">
      <dgm:prSet presAssocID="{499EE4B4-26BA-44BA-A883-899D644404E4}" presName="sp" presStyleCnt="0"/>
      <dgm:spPr/>
    </dgm:pt>
    <dgm:pt modelId="{B66F375D-3FD9-45BD-86D0-F775A4795C63}" type="pres">
      <dgm:prSet presAssocID="{4F084513-28EE-401E-B776-BB10BD914082}" presName="linNode" presStyleCnt="0"/>
      <dgm:spPr/>
    </dgm:pt>
    <dgm:pt modelId="{6530A3C8-DDA4-4A68-AEB0-D616996C31A2}" type="pres">
      <dgm:prSet presAssocID="{4F084513-28EE-401E-B776-BB10BD91408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789D61-B6B4-4911-8843-5D424002ADDF}" type="pres">
      <dgm:prSet presAssocID="{4F084513-28EE-401E-B776-BB10BD91408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777895-FA32-4247-AB1A-D7400863389C}" type="pres">
      <dgm:prSet presAssocID="{8ADAE648-ECC1-40AC-A75F-33A1382548F0}" presName="sp" presStyleCnt="0"/>
      <dgm:spPr/>
    </dgm:pt>
    <dgm:pt modelId="{3634C36C-ECF4-4BFC-991F-B31C0CB35E8D}" type="pres">
      <dgm:prSet presAssocID="{22A7DAF6-7C6C-408C-A818-C6B290EDEF96}" presName="linNode" presStyleCnt="0"/>
      <dgm:spPr/>
    </dgm:pt>
    <dgm:pt modelId="{91BDEEF9-C15B-4DB9-A4D3-5A768F2F6195}" type="pres">
      <dgm:prSet presAssocID="{22A7DAF6-7C6C-408C-A818-C6B290EDEF9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1EFF8E-3B2B-48B6-97BC-B3EF4CD56B3E}" type="pres">
      <dgm:prSet presAssocID="{22A7DAF6-7C6C-408C-A818-C6B290EDEF96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8F9F7C-0986-412C-9DD3-F71D811809A5}" type="presOf" srcId="{4F084513-28EE-401E-B776-BB10BD914082}" destId="{6530A3C8-DDA4-4A68-AEB0-D616996C31A2}" srcOrd="0" destOrd="0" presId="urn:microsoft.com/office/officeart/2005/8/layout/vList5"/>
    <dgm:cxn modelId="{94673475-2BD4-4123-8AE8-C3C38D608DEC}" type="presOf" srcId="{747848B8-196B-471B-A31B-C002F28F77CC}" destId="{73E12F2B-B8F2-42FB-AFFB-058C63A1F2E3}" srcOrd="0" destOrd="0" presId="urn:microsoft.com/office/officeart/2005/8/layout/vList5"/>
    <dgm:cxn modelId="{183C5C43-1BBF-49A6-81E3-3CD9B6BD1E09}" type="presOf" srcId="{7E6A48AC-D63E-4593-8721-B77244E5BABB}" destId="{40E263FB-9B76-4E82-BD1C-DD30BFC72EFC}" srcOrd="0" destOrd="0" presId="urn:microsoft.com/office/officeart/2005/8/layout/vList5"/>
    <dgm:cxn modelId="{51B553D1-BA32-4694-B540-CE0C6B5F795F}" type="presOf" srcId="{22A7DAF6-7C6C-408C-A818-C6B290EDEF96}" destId="{91BDEEF9-C15B-4DB9-A4D3-5A768F2F6195}" srcOrd="0" destOrd="0" presId="urn:microsoft.com/office/officeart/2005/8/layout/vList5"/>
    <dgm:cxn modelId="{E2E2EA12-6773-4B6D-8B6B-5395240C41EF}" srcId="{7E6A48AC-D63E-4593-8721-B77244E5BABB}" destId="{22A7DAF6-7C6C-408C-A818-C6B290EDEF96}" srcOrd="2" destOrd="0" parTransId="{C304AC1C-622B-4678-B0AB-ACFFCD2BE188}" sibTransId="{B00EFA6D-4769-40DD-8F6F-8930F42CE4AB}"/>
    <dgm:cxn modelId="{65CE6285-43D5-46E0-AFD4-6181A73C8833}" srcId="{22A7DAF6-7C6C-408C-A818-C6B290EDEF96}" destId="{5379F035-D0AA-4606-83D2-A2DA7585B5A8}" srcOrd="0" destOrd="0" parTransId="{E6851193-5EEB-4B70-8737-5D7F1C5FC92F}" sibTransId="{C8841045-C483-4E69-B615-A3D3671DD612}"/>
    <dgm:cxn modelId="{4E167B5A-DB72-4B42-8E46-6950A1029E6F}" srcId="{7E6A48AC-D63E-4593-8721-B77244E5BABB}" destId="{747848B8-196B-471B-A31B-C002F28F77CC}" srcOrd="0" destOrd="0" parTransId="{4FBA19D3-7B06-4321-8917-8BC51B02D0EA}" sibTransId="{499EE4B4-26BA-44BA-A883-899D644404E4}"/>
    <dgm:cxn modelId="{03F5620A-340E-4C26-AE15-FCCEE045A1C6}" srcId="{4F084513-28EE-401E-B776-BB10BD914082}" destId="{2279E48D-AE7F-48DB-9829-5FF94CDB53C2}" srcOrd="0" destOrd="0" parTransId="{B509AA3D-9A97-4C99-83C2-5D9607BBCA25}" sibTransId="{529D20FC-CAB8-4A33-9AD4-D069FF567C5B}"/>
    <dgm:cxn modelId="{8E859006-0797-4807-B599-DFCD2CABFA9C}" srcId="{7E6A48AC-D63E-4593-8721-B77244E5BABB}" destId="{4F084513-28EE-401E-B776-BB10BD914082}" srcOrd="1" destOrd="0" parTransId="{2367495D-C738-458A-8C72-2088AE14D79C}" sibTransId="{8ADAE648-ECC1-40AC-A75F-33A1382548F0}"/>
    <dgm:cxn modelId="{96558AEE-A292-4A94-8966-B15CB74E38DC}" type="presOf" srcId="{5379F035-D0AA-4606-83D2-A2DA7585B5A8}" destId="{661EFF8E-3B2B-48B6-97BC-B3EF4CD56B3E}" srcOrd="0" destOrd="0" presId="urn:microsoft.com/office/officeart/2005/8/layout/vList5"/>
    <dgm:cxn modelId="{C6DBAEDD-FA27-46CD-B557-A18FBAF961EF}" type="presOf" srcId="{2279E48D-AE7F-48DB-9829-5FF94CDB53C2}" destId="{FB789D61-B6B4-4911-8843-5D424002ADDF}" srcOrd="0" destOrd="0" presId="urn:microsoft.com/office/officeart/2005/8/layout/vList5"/>
    <dgm:cxn modelId="{5E4C1C4F-503E-42D0-9216-1DE6DB8B2C08}" type="presOf" srcId="{9BC61E5A-BB48-47D0-B54A-EEB86A6376D8}" destId="{8E876819-C32D-4ACA-B00A-5054F7C28B42}" srcOrd="0" destOrd="0" presId="urn:microsoft.com/office/officeart/2005/8/layout/vList5"/>
    <dgm:cxn modelId="{90194D50-CFCF-4A22-8CB4-8E692BFB6EAB}" srcId="{747848B8-196B-471B-A31B-C002F28F77CC}" destId="{9BC61E5A-BB48-47D0-B54A-EEB86A6376D8}" srcOrd="0" destOrd="0" parTransId="{57CA905E-3FB0-4EA2-B872-74686799E174}" sibTransId="{C6364C26-FFAB-4E51-9ADD-E6CEF2110F95}"/>
    <dgm:cxn modelId="{3CAC26B5-4DD0-4E53-9392-4E96F3500DAD}" type="presParOf" srcId="{40E263FB-9B76-4E82-BD1C-DD30BFC72EFC}" destId="{814D4E5F-A095-46F8-9E65-E800B00D7CC9}" srcOrd="0" destOrd="0" presId="urn:microsoft.com/office/officeart/2005/8/layout/vList5"/>
    <dgm:cxn modelId="{161C4303-991A-46E0-B96C-824E818AE50C}" type="presParOf" srcId="{814D4E5F-A095-46F8-9E65-E800B00D7CC9}" destId="{73E12F2B-B8F2-42FB-AFFB-058C63A1F2E3}" srcOrd="0" destOrd="0" presId="urn:microsoft.com/office/officeart/2005/8/layout/vList5"/>
    <dgm:cxn modelId="{44B75250-9CF5-4D97-A2CB-51F5985FF125}" type="presParOf" srcId="{814D4E5F-A095-46F8-9E65-E800B00D7CC9}" destId="{8E876819-C32D-4ACA-B00A-5054F7C28B42}" srcOrd="1" destOrd="0" presId="urn:microsoft.com/office/officeart/2005/8/layout/vList5"/>
    <dgm:cxn modelId="{5916CFA9-9BDC-454E-B376-02956374D20B}" type="presParOf" srcId="{40E263FB-9B76-4E82-BD1C-DD30BFC72EFC}" destId="{77E4B889-AA57-47B6-BFFD-30A106AE698D}" srcOrd="1" destOrd="0" presId="urn:microsoft.com/office/officeart/2005/8/layout/vList5"/>
    <dgm:cxn modelId="{7F3EDB82-1A85-403B-BC90-8A0545C7EB4C}" type="presParOf" srcId="{40E263FB-9B76-4E82-BD1C-DD30BFC72EFC}" destId="{B66F375D-3FD9-45BD-86D0-F775A4795C63}" srcOrd="2" destOrd="0" presId="urn:microsoft.com/office/officeart/2005/8/layout/vList5"/>
    <dgm:cxn modelId="{8C4EDF09-95A2-4774-AE92-9ACBBC4D480B}" type="presParOf" srcId="{B66F375D-3FD9-45BD-86D0-F775A4795C63}" destId="{6530A3C8-DDA4-4A68-AEB0-D616996C31A2}" srcOrd="0" destOrd="0" presId="urn:microsoft.com/office/officeart/2005/8/layout/vList5"/>
    <dgm:cxn modelId="{25AD9898-ACC4-4217-BD4B-76645DB13283}" type="presParOf" srcId="{B66F375D-3FD9-45BD-86D0-F775A4795C63}" destId="{FB789D61-B6B4-4911-8843-5D424002ADDF}" srcOrd="1" destOrd="0" presId="urn:microsoft.com/office/officeart/2005/8/layout/vList5"/>
    <dgm:cxn modelId="{C13E2AA9-1812-4DED-9433-CC764E8C2AC8}" type="presParOf" srcId="{40E263FB-9B76-4E82-BD1C-DD30BFC72EFC}" destId="{5A777895-FA32-4247-AB1A-D7400863389C}" srcOrd="3" destOrd="0" presId="urn:microsoft.com/office/officeart/2005/8/layout/vList5"/>
    <dgm:cxn modelId="{9B53C199-68C6-4587-9A89-D02E18D27B16}" type="presParOf" srcId="{40E263FB-9B76-4E82-BD1C-DD30BFC72EFC}" destId="{3634C36C-ECF4-4BFC-991F-B31C0CB35E8D}" srcOrd="4" destOrd="0" presId="urn:microsoft.com/office/officeart/2005/8/layout/vList5"/>
    <dgm:cxn modelId="{9CAB4269-4072-421B-A29E-82D09946556A}" type="presParOf" srcId="{3634C36C-ECF4-4BFC-991F-B31C0CB35E8D}" destId="{91BDEEF9-C15B-4DB9-A4D3-5A768F2F6195}" srcOrd="0" destOrd="0" presId="urn:microsoft.com/office/officeart/2005/8/layout/vList5"/>
    <dgm:cxn modelId="{67B76E86-86B6-42A8-A2BC-2C078A9BE91A}" type="presParOf" srcId="{3634C36C-ECF4-4BFC-991F-B31C0CB35E8D}" destId="{661EFF8E-3B2B-48B6-97BC-B3EF4CD56B3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352BA65-EBF5-462F-A326-02F9992DBA3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FD55C89-3A33-4B1F-9D7B-5B6C2AF962D4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Указание Президента Российской Федерации от 24.04.2017</a:t>
          </a:r>
        </a:p>
        <a:p>
          <a:pPr algn="ctr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№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Пр-81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2EF320-74B6-4DA5-A765-3B115F82638E}" type="parTrans" cxnId="{FDF30C31-6CAE-4040-BDF3-D18CEE85B86B}">
      <dgm:prSet/>
      <dgm:spPr/>
      <dgm:t>
        <a:bodyPr/>
        <a:lstStyle/>
        <a:p>
          <a:endParaRPr lang="ru-RU"/>
        </a:p>
      </dgm:t>
    </dgm:pt>
    <dgm:pt modelId="{E64F9D27-B53F-4B3E-AAD7-FC08DF2AD58B}" type="sibTrans" cxnId="{FDF30C31-6CAE-4040-BDF3-D18CEE85B86B}">
      <dgm:prSet/>
      <dgm:spPr/>
      <dgm:t>
        <a:bodyPr/>
        <a:lstStyle/>
        <a:p>
          <a:endParaRPr lang="ru-RU"/>
        </a:p>
      </dgm:t>
    </dgm:pt>
    <dgm:pt modelId="{3F05C9B9-5B0F-4095-AB5D-3F587A94ADAF}">
      <dgm:prSet phldrT="[Текст]" custT="1"/>
      <dgm:spPr/>
      <dgm:t>
        <a:bodyPr/>
        <a:lstStyle/>
        <a:p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2BCD6F-CDBE-4B3A-B69B-723ECF2E6272}" type="parTrans" cxnId="{598FA2BC-256F-45FC-AFAF-72BAA45417AE}">
      <dgm:prSet/>
      <dgm:spPr/>
      <dgm:t>
        <a:bodyPr/>
        <a:lstStyle/>
        <a:p>
          <a:endParaRPr lang="ru-RU"/>
        </a:p>
      </dgm:t>
    </dgm:pt>
    <dgm:pt modelId="{BE2BBA33-3F67-4AC8-94F9-36A21B9444F3}" type="sibTrans" cxnId="{598FA2BC-256F-45FC-AFAF-72BAA45417AE}">
      <dgm:prSet/>
      <dgm:spPr/>
      <dgm:t>
        <a:bodyPr/>
        <a:lstStyle/>
        <a:p>
          <a:endParaRPr lang="ru-RU"/>
        </a:p>
      </dgm:t>
    </dgm:pt>
    <dgm:pt modelId="{3A99E730-5D7A-4B74-A2B0-F04D5A4A6F93}">
      <dgm:prSet phldrT="[Текст]" custT="1"/>
      <dgm:spPr/>
      <dgm:t>
        <a:bodyPr/>
        <a:lstStyle/>
        <a:p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FB4A35-C00F-40CE-80C9-13DEE99033B8}" type="parTrans" cxnId="{7945E504-8383-4752-B959-2330D25F7373}">
      <dgm:prSet/>
      <dgm:spPr/>
      <dgm:t>
        <a:bodyPr/>
        <a:lstStyle/>
        <a:p>
          <a:endParaRPr lang="ru-RU"/>
        </a:p>
      </dgm:t>
    </dgm:pt>
    <dgm:pt modelId="{5D9241C5-29FF-4B75-826B-0463484E3D61}" type="sibTrans" cxnId="{7945E504-8383-4752-B959-2330D25F7373}">
      <dgm:prSet/>
      <dgm:spPr/>
      <dgm:t>
        <a:bodyPr/>
        <a:lstStyle/>
        <a:p>
          <a:endParaRPr lang="ru-RU"/>
        </a:p>
      </dgm:t>
    </dgm:pt>
    <dgm:pt modelId="{0A88F4C4-ECB8-4FC1-92AE-693E324D0C56}" type="pres">
      <dgm:prSet presAssocID="{3352BA65-EBF5-462F-A326-02F9992DBA32}" presName="CompostProcess" presStyleCnt="0">
        <dgm:presLayoutVars>
          <dgm:dir/>
          <dgm:resizeHandles val="exact"/>
        </dgm:presLayoutVars>
      </dgm:prSet>
      <dgm:spPr/>
    </dgm:pt>
    <dgm:pt modelId="{7C788350-A1D0-45F2-AD3D-C26352D19EDE}" type="pres">
      <dgm:prSet presAssocID="{3352BA65-EBF5-462F-A326-02F9992DBA32}" presName="arrow" presStyleLbl="bgShp" presStyleIdx="0" presStyleCnt="1" custLinFactNeighborX="18893" custLinFactNeighborY="953"/>
      <dgm:spPr/>
    </dgm:pt>
    <dgm:pt modelId="{799D4C69-74C2-4AC3-8925-13511C1A330C}" type="pres">
      <dgm:prSet presAssocID="{3352BA65-EBF5-462F-A326-02F9992DBA32}" presName="linearProcess" presStyleCnt="0"/>
      <dgm:spPr/>
    </dgm:pt>
    <dgm:pt modelId="{B9CC8B0E-5741-4281-B699-BFE5937D2CA7}" type="pres">
      <dgm:prSet presAssocID="{1FD55C89-3A33-4B1F-9D7B-5B6C2AF962D4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C9B324-10B1-47DB-987C-4B4780C6C532}" type="pres">
      <dgm:prSet presAssocID="{E64F9D27-B53F-4B3E-AAD7-FC08DF2AD58B}" presName="sibTrans" presStyleCnt="0"/>
      <dgm:spPr/>
    </dgm:pt>
    <dgm:pt modelId="{39D64CA6-57FC-4B05-9588-7A685D8F01E5}" type="pres">
      <dgm:prSet presAssocID="{3F05C9B9-5B0F-4095-AB5D-3F587A94ADAF}" presName="textNode" presStyleLbl="node1" presStyleIdx="1" presStyleCnt="3" custLinFactNeighborX="1" custLinFactNeighborY="-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71042E-42B5-414A-85F9-BC12ACAEBBDB}" type="pres">
      <dgm:prSet presAssocID="{BE2BBA33-3F67-4AC8-94F9-36A21B9444F3}" presName="sibTrans" presStyleCnt="0"/>
      <dgm:spPr/>
    </dgm:pt>
    <dgm:pt modelId="{254E79FB-C9E0-4A14-94BB-D17C075E143E}" type="pres">
      <dgm:prSet presAssocID="{3A99E730-5D7A-4B74-A2B0-F04D5A4A6F93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8FA2BC-256F-45FC-AFAF-72BAA45417AE}" srcId="{3352BA65-EBF5-462F-A326-02F9992DBA32}" destId="{3F05C9B9-5B0F-4095-AB5D-3F587A94ADAF}" srcOrd="1" destOrd="0" parTransId="{1E2BCD6F-CDBE-4B3A-B69B-723ECF2E6272}" sibTransId="{BE2BBA33-3F67-4AC8-94F9-36A21B9444F3}"/>
    <dgm:cxn modelId="{BA93BBA0-AB63-4139-A6C9-3559D11949F5}" type="presOf" srcId="{3352BA65-EBF5-462F-A326-02F9992DBA32}" destId="{0A88F4C4-ECB8-4FC1-92AE-693E324D0C56}" srcOrd="0" destOrd="0" presId="urn:microsoft.com/office/officeart/2005/8/layout/hProcess9"/>
    <dgm:cxn modelId="{FDF30C31-6CAE-4040-BDF3-D18CEE85B86B}" srcId="{3352BA65-EBF5-462F-A326-02F9992DBA32}" destId="{1FD55C89-3A33-4B1F-9D7B-5B6C2AF962D4}" srcOrd="0" destOrd="0" parTransId="{772EF320-74B6-4DA5-A765-3B115F82638E}" sibTransId="{E64F9D27-B53F-4B3E-AAD7-FC08DF2AD58B}"/>
    <dgm:cxn modelId="{7945E504-8383-4752-B959-2330D25F7373}" srcId="{3352BA65-EBF5-462F-A326-02F9992DBA32}" destId="{3A99E730-5D7A-4B74-A2B0-F04D5A4A6F93}" srcOrd="2" destOrd="0" parTransId="{2BFB4A35-C00F-40CE-80C9-13DEE99033B8}" sibTransId="{5D9241C5-29FF-4B75-826B-0463484E3D61}"/>
    <dgm:cxn modelId="{ECBFBCA3-12C7-4EBF-AE72-00F0347E9F83}" type="presOf" srcId="{1FD55C89-3A33-4B1F-9D7B-5B6C2AF962D4}" destId="{B9CC8B0E-5741-4281-B699-BFE5937D2CA7}" srcOrd="0" destOrd="0" presId="urn:microsoft.com/office/officeart/2005/8/layout/hProcess9"/>
    <dgm:cxn modelId="{486328E3-67FD-48B5-BB1F-CA979938849C}" type="presOf" srcId="{3F05C9B9-5B0F-4095-AB5D-3F587A94ADAF}" destId="{39D64CA6-57FC-4B05-9588-7A685D8F01E5}" srcOrd="0" destOrd="0" presId="urn:microsoft.com/office/officeart/2005/8/layout/hProcess9"/>
    <dgm:cxn modelId="{F321D2EC-380B-4ECC-BD9E-640CB0525E11}" type="presOf" srcId="{3A99E730-5D7A-4B74-A2B0-F04D5A4A6F93}" destId="{254E79FB-C9E0-4A14-94BB-D17C075E143E}" srcOrd="0" destOrd="0" presId="urn:microsoft.com/office/officeart/2005/8/layout/hProcess9"/>
    <dgm:cxn modelId="{A463749F-D268-429D-BC73-B2F1625356C8}" type="presParOf" srcId="{0A88F4C4-ECB8-4FC1-92AE-693E324D0C56}" destId="{7C788350-A1D0-45F2-AD3D-C26352D19EDE}" srcOrd="0" destOrd="0" presId="urn:microsoft.com/office/officeart/2005/8/layout/hProcess9"/>
    <dgm:cxn modelId="{F499AF86-37ED-441F-BEE0-5C049A790199}" type="presParOf" srcId="{0A88F4C4-ECB8-4FC1-92AE-693E324D0C56}" destId="{799D4C69-74C2-4AC3-8925-13511C1A330C}" srcOrd="1" destOrd="0" presId="urn:microsoft.com/office/officeart/2005/8/layout/hProcess9"/>
    <dgm:cxn modelId="{AD205327-197D-4363-9BE4-C8EC4DAD00BD}" type="presParOf" srcId="{799D4C69-74C2-4AC3-8925-13511C1A330C}" destId="{B9CC8B0E-5741-4281-B699-BFE5937D2CA7}" srcOrd="0" destOrd="0" presId="urn:microsoft.com/office/officeart/2005/8/layout/hProcess9"/>
    <dgm:cxn modelId="{46742F9B-6640-4EE6-9271-89820C614316}" type="presParOf" srcId="{799D4C69-74C2-4AC3-8925-13511C1A330C}" destId="{F7C9B324-10B1-47DB-987C-4B4780C6C532}" srcOrd="1" destOrd="0" presId="urn:microsoft.com/office/officeart/2005/8/layout/hProcess9"/>
    <dgm:cxn modelId="{1B833C4D-19DB-476A-82ED-D447FB95AA65}" type="presParOf" srcId="{799D4C69-74C2-4AC3-8925-13511C1A330C}" destId="{39D64CA6-57FC-4B05-9588-7A685D8F01E5}" srcOrd="2" destOrd="0" presId="urn:microsoft.com/office/officeart/2005/8/layout/hProcess9"/>
    <dgm:cxn modelId="{0B27E4E1-1AF5-4B60-ABF9-24D0B82327D0}" type="presParOf" srcId="{799D4C69-74C2-4AC3-8925-13511C1A330C}" destId="{0C71042E-42B5-414A-85F9-BC12ACAEBBDB}" srcOrd="3" destOrd="0" presId="urn:microsoft.com/office/officeart/2005/8/layout/hProcess9"/>
    <dgm:cxn modelId="{8F410D2C-1AB8-443B-9C42-152DB0ECB6DF}" type="presParOf" srcId="{799D4C69-74C2-4AC3-8925-13511C1A330C}" destId="{254E79FB-C9E0-4A14-94BB-D17C075E143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D738780-1304-4A0C-A34D-52B4E6997D84}" type="doc">
      <dgm:prSet loTypeId="urn:microsoft.com/office/officeart/2008/layout/VerticalCurvedList" loCatId="list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307641DE-6167-4C92-A4A8-56846B7D6B6A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перечень регулируемых видов деятельности</a:t>
          </a:r>
          <a:endParaRPr lang="ru-RU" sz="1800" dirty="0"/>
        </a:p>
      </dgm:t>
    </dgm:pt>
    <dgm:pt modelId="{D6C80231-52BB-47DB-9FD8-9FA6EF118931}" type="parTrans" cxnId="{2EE122D8-3086-415D-BE56-ABF0FEA20EE5}">
      <dgm:prSet/>
      <dgm:spPr/>
      <dgm:t>
        <a:bodyPr/>
        <a:lstStyle/>
        <a:p>
          <a:endParaRPr lang="ru-RU"/>
        </a:p>
      </dgm:t>
    </dgm:pt>
    <dgm:pt modelId="{C0FBEADD-D94E-44B3-BE3F-20D1290FEA7A}" type="sibTrans" cxnId="{2EE122D8-3086-415D-BE56-ABF0FEA20EE5}">
      <dgm:prSet/>
      <dgm:spPr/>
      <dgm:t>
        <a:bodyPr/>
        <a:lstStyle/>
        <a:p>
          <a:endParaRPr lang="ru-RU"/>
        </a:p>
      </dgm:t>
    </dgm:pt>
    <dgm:pt modelId="{56F890A1-D9CA-476F-A5F9-6A612B24A8FB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единые цели, принципы, формы и методы государственного регулирования цен (тарифов)</a:t>
          </a:r>
          <a:endParaRPr lang="ru-RU" sz="1800" dirty="0"/>
        </a:p>
      </dgm:t>
    </dgm:pt>
    <dgm:pt modelId="{119807B1-ED27-477C-99D4-474FD15AC6B0}" type="parTrans" cxnId="{9930894C-052B-4C15-AE42-0DCDCD82EF49}">
      <dgm:prSet/>
      <dgm:spPr/>
      <dgm:t>
        <a:bodyPr/>
        <a:lstStyle/>
        <a:p>
          <a:endParaRPr lang="ru-RU"/>
        </a:p>
      </dgm:t>
    </dgm:pt>
    <dgm:pt modelId="{22CA2086-0D7A-4631-B28E-2BDA8D7314DF}" type="sibTrans" cxnId="{9930894C-052B-4C15-AE42-0DCDCD82EF49}">
      <dgm:prSet/>
      <dgm:spPr/>
      <dgm:t>
        <a:bodyPr/>
        <a:lstStyle/>
        <a:p>
          <a:endParaRPr lang="ru-RU"/>
        </a:p>
      </dgm:t>
    </dgm:pt>
    <dgm:pt modelId="{C8E2F5BC-B1A4-4DCD-8A3B-37C38CAF8363}">
      <dgm:prSet phldrT="[Текст]" phldr="1"/>
      <dgm:spPr/>
      <dgm:t>
        <a:bodyPr/>
        <a:lstStyle/>
        <a:p>
          <a:endParaRPr lang="ru-RU"/>
        </a:p>
      </dgm:t>
    </dgm:pt>
    <dgm:pt modelId="{17D14E31-FE4B-4CFE-AA3C-64286B9D9FF6}" type="parTrans" cxnId="{63BBFCC0-362D-4830-9F69-FC566C76D77A}">
      <dgm:prSet/>
      <dgm:spPr/>
      <dgm:t>
        <a:bodyPr/>
        <a:lstStyle/>
        <a:p>
          <a:endParaRPr lang="ru-RU"/>
        </a:p>
      </dgm:t>
    </dgm:pt>
    <dgm:pt modelId="{A5B9BE05-2AC5-4F0C-8FC3-F74EB69CC1C7}" type="sibTrans" cxnId="{63BBFCC0-362D-4830-9F69-FC566C76D77A}">
      <dgm:prSet/>
      <dgm:spPr/>
      <dgm:t>
        <a:bodyPr/>
        <a:lstStyle/>
        <a:p>
          <a:endParaRPr lang="ru-RU"/>
        </a:p>
      </dgm:t>
    </dgm:pt>
    <dgm:pt modelId="{FFF30E49-79CD-44B6-A6A3-7EFF2F17902D}">
      <dgm:prSet/>
      <dgm:spPr/>
      <dgm:t>
        <a:bodyPr/>
        <a:lstStyle/>
        <a:p>
          <a:endParaRPr lang="ru-RU"/>
        </a:p>
      </dgm:t>
    </dgm:pt>
    <dgm:pt modelId="{75A0D160-FA37-418B-BABC-7628FEC4CD8B}" type="parTrans" cxnId="{6A9DF93F-6623-4ED0-A933-8E94BE57AB7A}">
      <dgm:prSet/>
      <dgm:spPr/>
      <dgm:t>
        <a:bodyPr/>
        <a:lstStyle/>
        <a:p>
          <a:endParaRPr lang="ru-RU"/>
        </a:p>
      </dgm:t>
    </dgm:pt>
    <dgm:pt modelId="{492A88D1-1059-4B99-8FE1-5B94DA28E4E2}" type="sibTrans" cxnId="{6A9DF93F-6623-4ED0-A933-8E94BE57AB7A}">
      <dgm:prSet/>
      <dgm:spPr/>
      <dgm:t>
        <a:bodyPr/>
        <a:lstStyle/>
        <a:p>
          <a:endParaRPr lang="ru-RU"/>
        </a:p>
      </dgm:t>
    </dgm:pt>
    <dgm:pt modelId="{439AD631-19BC-4E7D-A9C9-3DA4962CAE72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порядок осуществления государственного контроля (надзора) в области государственного регулирования цен (тарифов)</a:t>
          </a:r>
          <a:endParaRPr lang="ru-RU" dirty="0"/>
        </a:p>
      </dgm:t>
    </dgm:pt>
    <dgm:pt modelId="{5EA9164F-F162-4793-BC27-E084A7C26BD1}" type="parTrans" cxnId="{2345353D-0F59-493F-A84F-49BCE60B8EA0}">
      <dgm:prSet/>
      <dgm:spPr/>
      <dgm:t>
        <a:bodyPr/>
        <a:lstStyle/>
        <a:p>
          <a:endParaRPr lang="ru-RU"/>
        </a:p>
      </dgm:t>
    </dgm:pt>
    <dgm:pt modelId="{A754AAAB-9B16-4FBF-8BBE-2261D8620881}" type="sibTrans" cxnId="{2345353D-0F59-493F-A84F-49BCE60B8EA0}">
      <dgm:prSet/>
      <dgm:spPr/>
      <dgm:t>
        <a:bodyPr/>
        <a:lstStyle/>
        <a:p>
          <a:endParaRPr lang="ru-RU"/>
        </a:p>
      </dgm:t>
    </dgm:pt>
    <dgm:pt modelId="{B0BED5A6-1238-46F4-BFB3-FD0303ADA0DB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права советов потребителей</a:t>
          </a:r>
          <a:endParaRPr lang="ru-RU" sz="1800" dirty="0"/>
        </a:p>
      </dgm:t>
    </dgm:pt>
    <dgm:pt modelId="{D4F20FBD-04F8-4DC3-A245-7EC481AD7F17}" type="parTrans" cxnId="{1D770152-9BB4-4E6D-81C4-53A17AF581BD}">
      <dgm:prSet/>
      <dgm:spPr/>
      <dgm:t>
        <a:bodyPr/>
        <a:lstStyle/>
        <a:p>
          <a:endParaRPr lang="ru-RU"/>
        </a:p>
      </dgm:t>
    </dgm:pt>
    <dgm:pt modelId="{B02F5341-820A-4D27-8FA4-8F250A96CB1D}" type="sibTrans" cxnId="{1D770152-9BB4-4E6D-81C4-53A17AF581BD}">
      <dgm:prSet/>
      <dgm:spPr/>
      <dgm:t>
        <a:bodyPr/>
        <a:lstStyle/>
        <a:p>
          <a:endParaRPr lang="ru-RU"/>
        </a:p>
      </dgm:t>
    </dgm:pt>
    <dgm:pt modelId="{2C6AED23-910A-4EFB-AC8A-C07950647A35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разграничение полномочий между федеральными и региональными органами  государственной власти и порядок их взаимодействия</a:t>
          </a:r>
          <a:endParaRPr lang="ru-RU" sz="1800" dirty="0"/>
        </a:p>
      </dgm:t>
    </dgm:pt>
    <dgm:pt modelId="{5FE55C55-F7AF-4EF1-9689-B71B896A9CE7}" type="parTrans" cxnId="{A7E7DD2B-F19F-48AB-9AC8-1AAB6D58FC80}">
      <dgm:prSet/>
      <dgm:spPr/>
      <dgm:t>
        <a:bodyPr/>
        <a:lstStyle/>
        <a:p>
          <a:endParaRPr lang="ru-RU"/>
        </a:p>
      </dgm:t>
    </dgm:pt>
    <dgm:pt modelId="{680D6013-527B-4958-BAA5-CBB048A7FA57}" type="sibTrans" cxnId="{A7E7DD2B-F19F-48AB-9AC8-1AAB6D58FC80}">
      <dgm:prSet/>
      <dgm:spPr/>
      <dgm:t>
        <a:bodyPr/>
        <a:lstStyle/>
        <a:p>
          <a:endParaRPr lang="ru-RU"/>
        </a:p>
      </dgm:t>
    </dgm:pt>
    <dgm:pt modelId="{55C89ADF-0AD9-4F29-87AF-89D3DE23091A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единый порядок установления регулируемых цен (тарифов)</a:t>
          </a:r>
          <a:endParaRPr lang="ru-RU" sz="1800" dirty="0"/>
        </a:p>
      </dgm:t>
    </dgm:pt>
    <dgm:pt modelId="{B8A3B5BF-4CD4-464A-A727-BCDF5B2D6A68}" type="parTrans" cxnId="{D479EA64-30EB-412D-AE87-A6D53AF53AC8}">
      <dgm:prSet/>
      <dgm:spPr/>
      <dgm:t>
        <a:bodyPr/>
        <a:lstStyle/>
        <a:p>
          <a:endParaRPr lang="ru-RU"/>
        </a:p>
      </dgm:t>
    </dgm:pt>
    <dgm:pt modelId="{AA14A51C-73DA-442B-875F-C52CF5455FBD}" type="sibTrans" cxnId="{D479EA64-30EB-412D-AE87-A6D53AF53AC8}">
      <dgm:prSet/>
      <dgm:spPr/>
      <dgm:t>
        <a:bodyPr/>
        <a:lstStyle/>
        <a:p>
          <a:endParaRPr lang="ru-RU"/>
        </a:p>
      </dgm:t>
    </dgm:pt>
    <dgm:pt modelId="{1B629469-47E0-4D97-A794-CF9E316441C8}">
      <dgm:prSet/>
      <dgm:spPr/>
    </dgm:pt>
    <dgm:pt modelId="{0D9BE722-857B-4F18-BCFE-78CD01A44BB7}" type="parTrans" cxnId="{4D84549C-906F-46A1-AEFD-FFBA19B6E352}">
      <dgm:prSet/>
      <dgm:spPr/>
      <dgm:t>
        <a:bodyPr/>
        <a:lstStyle/>
        <a:p>
          <a:endParaRPr lang="ru-RU"/>
        </a:p>
      </dgm:t>
    </dgm:pt>
    <dgm:pt modelId="{7958AFE3-216D-42B2-A6B2-4BECF3AED58B}" type="sibTrans" cxnId="{4D84549C-906F-46A1-AEFD-FFBA19B6E352}">
      <dgm:prSet/>
      <dgm:spPr/>
      <dgm:t>
        <a:bodyPr/>
        <a:lstStyle/>
        <a:p>
          <a:endParaRPr lang="ru-RU"/>
        </a:p>
      </dgm:t>
    </dgm:pt>
    <dgm:pt modelId="{0F5C09CB-2202-485E-A633-87F452D073C3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единые правила согласования, утверждения инвестиционных программ регулируемых субъектов и контроля за из реализацией</a:t>
          </a:r>
          <a:endParaRPr lang="ru-RU" sz="1800" dirty="0"/>
        </a:p>
      </dgm:t>
    </dgm:pt>
    <dgm:pt modelId="{D1EA6EC9-7B88-46D5-AA3F-7AA4B168C296}" type="parTrans" cxnId="{E7D59DB6-FF3E-4AB2-A047-C8E94BCC8822}">
      <dgm:prSet/>
      <dgm:spPr/>
      <dgm:t>
        <a:bodyPr/>
        <a:lstStyle/>
        <a:p>
          <a:endParaRPr lang="ru-RU"/>
        </a:p>
      </dgm:t>
    </dgm:pt>
    <dgm:pt modelId="{6F9980EA-A7C1-499A-A925-00F77D0D0D94}" type="sibTrans" cxnId="{E7D59DB6-FF3E-4AB2-A047-C8E94BCC8822}">
      <dgm:prSet/>
      <dgm:spPr/>
      <dgm:t>
        <a:bodyPr/>
        <a:lstStyle/>
        <a:p>
          <a:endParaRPr lang="ru-RU"/>
        </a:p>
      </dgm:t>
    </dgm:pt>
    <dgm:pt modelId="{7E9D03F6-B950-4A92-ADAB-1554CF434AD4}" type="pres">
      <dgm:prSet presAssocID="{ED738780-1304-4A0C-A34D-52B4E6997D84}" presName="Name0" presStyleCnt="0">
        <dgm:presLayoutVars>
          <dgm:chMax val="7"/>
          <dgm:chPref val="7"/>
          <dgm:dir/>
        </dgm:presLayoutVars>
      </dgm:prSet>
      <dgm:spPr/>
    </dgm:pt>
    <dgm:pt modelId="{7BCC4501-A7B8-46E8-9846-CEDB7E4A00AC}" type="pres">
      <dgm:prSet presAssocID="{ED738780-1304-4A0C-A34D-52B4E6997D84}" presName="Name1" presStyleCnt="0"/>
      <dgm:spPr/>
    </dgm:pt>
    <dgm:pt modelId="{728AD77C-A747-4F5F-A126-7ACFA7B7DD47}" type="pres">
      <dgm:prSet presAssocID="{ED738780-1304-4A0C-A34D-52B4E6997D84}" presName="cycle" presStyleCnt="0"/>
      <dgm:spPr/>
    </dgm:pt>
    <dgm:pt modelId="{C6FEAA05-D3BA-4A9F-B01D-3E9AAD3E7A4C}" type="pres">
      <dgm:prSet presAssocID="{ED738780-1304-4A0C-A34D-52B4E6997D84}" presName="srcNode" presStyleLbl="node1" presStyleIdx="0" presStyleCnt="7"/>
      <dgm:spPr/>
    </dgm:pt>
    <dgm:pt modelId="{9AA5EB4D-D544-4CE9-9389-7F4878EF2B15}" type="pres">
      <dgm:prSet presAssocID="{ED738780-1304-4A0C-A34D-52B4E6997D84}" presName="conn" presStyleLbl="parChTrans1D2" presStyleIdx="0" presStyleCnt="1"/>
      <dgm:spPr/>
    </dgm:pt>
    <dgm:pt modelId="{F0AB0C88-943B-411B-9677-75DD62AC7789}" type="pres">
      <dgm:prSet presAssocID="{ED738780-1304-4A0C-A34D-52B4E6997D84}" presName="extraNode" presStyleLbl="node1" presStyleIdx="0" presStyleCnt="7"/>
      <dgm:spPr/>
    </dgm:pt>
    <dgm:pt modelId="{63795C22-9BFF-4BE7-9451-7ACFF32AA845}" type="pres">
      <dgm:prSet presAssocID="{ED738780-1304-4A0C-A34D-52B4E6997D84}" presName="dstNode" presStyleLbl="node1" presStyleIdx="0" presStyleCnt="7"/>
      <dgm:spPr/>
    </dgm:pt>
    <dgm:pt modelId="{CAAFE222-6354-472A-AC67-999349ABA909}" type="pres">
      <dgm:prSet presAssocID="{307641DE-6167-4C92-A4A8-56846B7D6B6A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5DD2CB-C4CD-4FAC-A102-93F05B97594A}" type="pres">
      <dgm:prSet presAssocID="{307641DE-6167-4C92-A4A8-56846B7D6B6A}" presName="accent_1" presStyleCnt="0"/>
      <dgm:spPr/>
    </dgm:pt>
    <dgm:pt modelId="{1FD849DF-3F40-4DAB-95E4-E9296E00B06F}" type="pres">
      <dgm:prSet presAssocID="{307641DE-6167-4C92-A4A8-56846B7D6B6A}" presName="accentRepeatNode" presStyleLbl="solidFgAcc1" presStyleIdx="0" presStyleCnt="7"/>
      <dgm:spPr/>
    </dgm:pt>
    <dgm:pt modelId="{64BA0178-3409-4D0C-AC58-6F6CE5198CC7}" type="pres">
      <dgm:prSet presAssocID="{56F890A1-D9CA-476F-A5F9-6A612B24A8FB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494B41-F277-4A85-8E46-1E07E6663B27}" type="pres">
      <dgm:prSet presAssocID="{56F890A1-D9CA-476F-A5F9-6A612B24A8FB}" presName="accent_2" presStyleCnt="0"/>
      <dgm:spPr/>
    </dgm:pt>
    <dgm:pt modelId="{8DFC4655-B7A7-4B1C-8927-185C34978B36}" type="pres">
      <dgm:prSet presAssocID="{56F890A1-D9CA-476F-A5F9-6A612B24A8FB}" presName="accentRepeatNode" presStyleLbl="solidFgAcc1" presStyleIdx="1" presStyleCnt="7"/>
      <dgm:spPr/>
    </dgm:pt>
    <dgm:pt modelId="{B614C830-0E23-4925-A017-4B67F248CB7E}" type="pres">
      <dgm:prSet presAssocID="{2C6AED23-910A-4EFB-AC8A-C07950647A35}" presName="text_3" presStyleLbl="node1" presStyleIdx="2" presStyleCnt="7">
        <dgm:presLayoutVars>
          <dgm:bulletEnabled val="1"/>
        </dgm:presLayoutVars>
      </dgm:prSet>
      <dgm:spPr/>
    </dgm:pt>
    <dgm:pt modelId="{B6809AF2-78DC-4A2E-B478-DABF3DED3106}" type="pres">
      <dgm:prSet presAssocID="{2C6AED23-910A-4EFB-AC8A-C07950647A35}" presName="accent_3" presStyleCnt="0"/>
      <dgm:spPr/>
    </dgm:pt>
    <dgm:pt modelId="{EF4F61D1-461E-4BD8-A863-48E1CFF56F39}" type="pres">
      <dgm:prSet presAssocID="{2C6AED23-910A-4EFB-AC8A-C07950647A35}" presName="accentRepeatNode" presStyleLbl="solidFgAcc1" presStyleIdx="2" presStyleCnt="7"/>
      <dgm:spPr/>
    </dgm:pt>
    <dgm:pt modelId="{B9ECC31B-CA8C-42E4-80DC-1B40DE97B325}" type="pres">
      <dgm:prSet presAssocID="{B0BED5A6-1238-46F4-BFB3-FD0303ADA0DB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3B3D5A-BA81-4B4B-962C-C0B020CBDF7F}" type="pres">
      <dgm:prSet presAssocID="{B0BED5A6-1238-46F4-BFB3-FD0303ADA0DB}" presName="accent_4" presStyleCnt="0"/>
      <dgm:spPr/>
    </dgm:pt>
    <dgm:pt modelId="{CD566BF1-F731-4A3E-BFE6-9AFBFAD96DC5}" type="pres">
      <dgm:prSet presAssocID="{B0BED5A6-1238-46F4-BFB3-FD0303ADA0DB}" presName="accentRepeatNode" presStyleLbl="solidFgAcc1" presStyleIdx="3" presStyleCnt="7"/>
      <dgm:spPr/>
    </dgm:pt>
    <dgm:pt modelId="{90D9E4EB-9E64-4F6D-849E-20C02C916FC5}" type="pres">
      <dgm:prSet presAssocID="{0F5C09CB-2202-485E-A633-87F452D073C3}" presName="text_5" presStyleLbl="node1" presStyleIdx="4" presStyleCnt="7">
        <dgm:presLayoutVars>
          <dgm:bulletEnabled val="1"/>
        </dgm:presLayoutVars>
      </dgm:prSet>
      <dgm:spPr/>
    </dgm:pt>
    <dgm:pt modelId="{9EEF45FE-469C-481D-A844-E4E2C509832F}" type="pres">
      <dgm:prSet presAssocID="{0F5C09CB-2202-485E-A633-87F452D073C3}" presName="accent_5" presStyleCnt="0"/>
      <dgm:spPr/>
    </dgm:pt>
    <dgm:pt modelId="{E3B7E7FB-202E-41AE-B346-55490421E159}" type="pres">
      <dgm:prSet presAssocID="{0F5C09CB-2202-485E-A633-87F452D073C3}" presName="accentRepeatNode" presStyleLbl="solidFgAcc1" presStyleIdx="4" presStyleCnt="7"/>
      <dgm:spPr/>
    </dgm:pt>
    <dgm:pt modelId="{779C8836-BFD7-4B2E-BA74-7DC7EA5C400A}" type="pres">
      <dgm:prSet presAssocID="{55C89ADF-0AD9-4F29-87AF-89D3DE23091A}" presName="text_6" presStyleLbl="node1" presStyleIdx="5" presStyleCnt="7" custLinFactNeighborX="-473" custLinFactNeighborY="-14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B99225-0766-488E-BBC8-AB459C73D6A3}" type="pres">
      <dgm:prSet presAssocID="{55C89ADF-0AD9-4F29-87AF-89D3DE23091A}" presName="accent_6" presStyleCnt="0"/>
      <dgm:spPr/>
    </dgm:pt>
    <dgm:pt modelId="{E91DDC81-3ABE-4BB7-A344-64F968E4D20F}" type="pres">
      <dgm:prSet presAssocID="{55C89ADF-0AD9-4F29-87AF-89D3DE23091A}" presName="accentRepeatNode" presStyleLbl="solidFgAcc1" presStyleIdx="5" presStyleCnt="7"/>
      <dgm:spPr/>
    </dgm:pt>
    <dgm:pt modelId="{C231F155-4DF9-467D-AD46-FAA6327B1510}" type="pres">
      <dgm:prSet presAssocID="{439AD631-19BC-4E7D-A9C9-3DA4962CAE72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F68682-0FBE-4357-86D0-E5BB2926F9C3}" type="pres">
      <dgm:prSet presAssocID="{439AD631-19BC-4E7D-A9C9-3DA4962CAE72}" presName="accent_7" presStyleCnt="0"/>
      <dgm:spPr/>
    </dgm:pt>
    <dgm:pt modelId="{07A1594D-8658-4060-A247-9653582DF008}" type="pres">
      <dgm:prSet presAssocID="{439AD631-19BC-4E7D-A9C9-3DA4962CAE72}" presName="accentRepeatNode" presStyleLbl="solidFgAcc1" presStyleIdx="6" presStyleCnt="7"/>
      <dgm:spPr/>
    </dgm:pt>
  </dgm:ptLst>
  <dgm:cxnLst>
    <dgm:cxn modelId="{63BBFCC0-362D-4830-9F69-FC566C76D77A}" srcId="{ED738780-1304-4A0C-A34D-52B4E6997D84}" destId="{C8E2F5BC-B1A4-4DCD-8A3B-37C38CAF8363}" srcOrd="9" destOrd="0" parTransId="{17D14E31-FE4B-4CFE-AA3C-64286B9D9FF6}" sibTransId="{A5B9BE05-2AC5-4F0C-8FC3-F74EB69CC1C7}"/>
    <dgm:cxn modelId="{590C1E8D-0E53-44FE-961F-A1FF984026B7}" type="presOf" srcId="{ED738780-1304-4A0C-A34D-52B4E6997D84}" destId="{7E9D03F6-B950-4A92-ADAB-1554CF434AD4}" srcOrd="0" destOrd="0" presId="urn:microsoft.com/office/officeart/2008/layout/VerticalCurvedList"/>
    <dgm:cxn modelId="{9930894C-052B-4C15-AE42-0DCDCD82EF49}" srcId="{ED738780-1304-4A0C-A34D-52B4E6997D84}" destId="{56F890A1-D9CA-476F-A5F9-6A612B24A8FB}" srcOrd="1" destOrd="0" parTransId="{119807B1-ED27-477C-99D4-474FD15AC6B0}" sibTransId="{22CA2086-0D7A-4631-B28E-2BDA8D7314DF}"/>
    <dgm:cxn modelId="{CF4AF5E2-0021-4A30-B81C-D849600EFF4E}" type="presOf" srcId="{56F890A1-D9CA-476F-A5F9-6A612B24A8FB}" destId="{64BA0178-3409-4D0C-AC58-6F6CE5198CC7}" srcOrd="0" destOrd="0" presId="urn:microsoft.com/office/officeart/2008/layout/VerticalCurvedList"/>
    <dgm:cxn modelId="{6A9DF93F-6623-4ED0-A933-8E94BE57AB7A}" srcId="{ED738780-1304-4A0C-A34D-52B4E6997D84}" destId="{FFF30E49-79CD-44B6-A6A3-7EFF2F17902D}" srcOrd="8" destOrd="0" parTransId="{75A0D160-FA37-418B-BABC-7628FEC4CD8B}" sibTransId="{492A88D1-1059-4B99-8FE1-5B94DA28E4E2}"/>
    <dgm:cxn modelId="{6EB267D9-31FC-4330-A24C-B7D236395931}" type="presOf" srcId="{55C89ADF-0AD9-4F29-87AF-89D3DE23091A}" destId="{779C8836-BFD7-4B2E-BA74-7DC7EA5C400A}" srcOrd="0" destOrd="0" presId="urn:microsoft.com/office/officeart/2008/layout/VerticalCurvedList"/>
    <dgm:cxn modelId="{E7D59DB6-FF3E-4AB2-A047-C8E94BCC8822}" srcId="{ED738780-1304-4A0C-A34D-52B4E6997D84}" destId="{0F5C09CB-2202-485E-A633-87F452D073C3}" srcOrd="4" destOrd="0" parTransId="{D1EA6EC9-7B88-46D5-AA3F-7AA4B168C296}" sibTransId="{6F9980EA-A7C1-499A-A925-00F77D0D0D94}"/>
    <dgm:cxn modelId="{79963402-68FF-4B01-94F2-5A42751BEE00}" type="presOf" srcId="{2C6AED23-910A-4EFB-AC8A-C07950647A35}" destId="{B614C830-0E23-4925-A017-4B67F248CB7E}" srcOrd="0" destOrd="0" presId="urn:microsoft.com/office/officeart/2008/layout/VerticalCurvedList"/>
    <dgm:cxn modelId="{71EA7E04-F98D-4F4C-889F-28CDF9F5C5A6}" type="presOf" srcId="{C0FBEADD-D94E-44B3-BE3F-20D1290FEA7A}" destId="{9AA5EB4D-D544-4CE9-9389-7F4878EF2B15}" srcOrd="0" destOrd="0" presId="urn:microsoft.com/office/officeart/2008/layout/VerticalCurvedList"/>
    <dgm:cxn modelId="{2345353D-0F59-493F-A84F-49BCE60B8EA0}" srcId="{ED738780-1304-4A0C-A34D-52B4E6997D84}" destId="{439AD631-19BC-4E7D-A9C9-3DA4962CAE72}" srcOrd="6" destOrd="0" parTransId="{5EA9164F-F162-4793-BC27-E084A7C26BD1}" sibTransId="{A754AAAB-9B16-4FBF-8BBE-2261D8620881}"/>
    <dgm:cxn modelId="{D07F3925-C4E0-4390-AED5-A27A9B0F1EB9}" type="presOf" srcId="{B0BED5A6-1238-46F4-BFB3-FD0303ADA0DB}" destId="{B9ECC31B-CA8C-42E4-80DC-1B40DE97B325}" srcOrd="0" destOrd="0" presId="urn:microsoft.com/office/officeart/2008/layout/VerticalCurvedList"/>
    <dgm:cxn modelId="{BEA6591D-2E60-400C-9EC1-23502236F79F}" type="presOf" srcId="{0F5C09CB-2202-485E-A633-87F452D073C3}" destId="{90D9E4EB-9E64-4F6D-849E-20C02C916FC5}" srcOrd="0" destOrd="0" presId="urn:microsoft.com/office/officeart/2008/layout/VerticalCurvedList"/>
    <dgm:cxn modelId="{A7E7DD2B-F19F-48AB-9AC8-1AAB6D58FC80}" srcId="{ED738780-1304-4A0C-A34D-52B4E6997D84}" destId="{2C6AED23-910A-4EFB-AC8A-C07950647A35}" srcOrd="2" destOrd="0" parTransId="{5FE55C55-F7AF-4EF1-9689-B71B896A9CE7}" sibTransId="{680D6013-527B-4958-BAA5-CBB048A7FA57}"/>
    <dgm:cxn modelId="{4D84549C-906F-46A1-AEFD-FFBA19B6E352}" srcId="{ED738780-1304-4A0C-A34D-52B4E6997D84}" destId="{1B629469-47E0-4D97-A794-CF9E316441C8}" srcOrd="7" destOrd="0" parTransId="{0D9BE722-857B-4F18-BCFE-78CD01A44BB7}" sibTransId="{7958AFE3-216D-42B2-A6B2-4BECF3AED58B}"/>
    <dgm:cxn modelId="{6D893EF5-8295-43F5-80BF-5728CA627062}" type="presOf" srcId="{307641DE-6167-4C92-A4A8-56846B7D6B6A}" destId="{CAAFE222-6354-472A-AC67-999349ABA909}" srcOrd="0" destOrd="0" presId="urn:microsoft.com/office/officeart/2008/layout/VerticalCurvedList"/>
    <dgm:cxn modelId="{28EDAF8B-0639-48CC-859D-9A29A1084114}" type="presOf" srcId="{439AD631-19BC-4E7D-A9C9-3DA4962CAE72}" destId="{C231F155-4DF9-467D-AD46-FAA6327B1510}" srcOrd="0" destOrd="0" presId="urn:microsoft.com/office/officeart/2008/layout/VerticalCurvedList"/>
    <dgm:cxn modelId="{D479EA64-30EB-412D-AE87-A6D53AF53AC8}" srcId="{ED738780-1304-4A0C-A34D-52B4E6997D84}" destId="{55C89ADF-0AD9-4F29-87AF-89D3DE23091A}" srcOrd="5" destOrd="0" parTransId="{B8A3B5BF-4CD4-464A-A727-BCDF5B2D6A68}" sibTransId="{AA14A51C-73DA-442B-875F-C52CF5455FBD}"/>
    <dgm:cxn modelId="{2EE122D8-3086-415D-BE56-ABF0FEA20EE5}" srcId="{ED738780-1304-4A0C-A34D-52B4E6997D84}" destId="{307641DE-6167-4C92-A4A8-56846B7D6B6A}" srcOrd="0" destOrd="0" parTransId="{D6C80231-52BB-47DB-9FD8-9FA6EF118931}" sibTransId="{C0FBEADD-D94E-44B3-BE3F-20D1290FEA7A}"/>
    <dgm:cxn modelId="{1D770152-9BB4-4E6D-81C4-53A17AF581BD}" srcId="{ED738780-1304-4A0C-A34D-52B4E6997D84}" destId="{B0BED5A6-1238-46F4-BFB3-FD0303ADA0DB}" srcOrd="3" destOrd="0" parTransId="{D4F20FBD-04F8-4DC3-A245-7EC481AD7F17}" sibTransId="{B02F5341-820A-4D27-8FA4-8F250A96CB1D}"/>
    <dgm:cxn modelId="{62BE3679-AF90-4C3B-AF4F-0590D42DE074}" type="presParOf" srcId="{7E9D03F6-B950-4A92-ADAB-1554CF434AD4}" destId="{7BCC4501-A7B8-46E8-9846-CEDB7E4A00AC}" srcOrd="0" destOrd="0" presId="urn:microsoft.com/office/officeart/2008/layout/VerticalCurvedList"/>
    <dgm:cxn modelId="{E7FCC7FF-6B9B-4E66-B0AA-4A4631BD009B}" type="presParOf" srcId="{7BCC4501-A7B8-46E8-9846-CEDB7E4A00AC}" destId="{728AD77C-A747-4F5F-A126-7ACFA7B7DD47}" srcOrd="0" destOrd="0" presId="urn:microsoft.com/office/officeart/2008/layout/VerticalCurvedList"/>
    <dgm:cxn modelId="{5CB4E1BB-54A9-4E5D-94A7-6F1C8A11F011}" type="presParOf" srcId="{728AD77C-A747-4F5F-A126-7ACFA7B7DD47}" destId="{C6FEAA05-D3BA-4A9F-B01D-3E9AAD3E7A4C}" srcOrd="0" destOrd="0" presId="urn:microsoft.com/office/officeart/2008/layout/VerticalCurvedList"/>
    <dgm:cxn modelId="{A273CDB9-E4B4-43A4-B6C1-72C93A80EC7D}" type="presParOf" srcId="{728AD77C-A747-4F5F-A126-7ACFA7B7DD47}" destId="{9AA5EB4D-D544-4CE9-9389-7F4878EF2B15}" srcOrd="1" destOrd="0" presId="urn:microsoft.com/office/officeart/2008/layout/VerticalCurvedList"/>
    <dgm:cxn modelId="{31E870B8-B9D6-45B8-ACDD-CC344201E782}" type="presParOf" srcId="{728AD77C-A747-4F5F-A126-7ACFA7B7DD47}" destId="{F0AB0C88-943B-411B-9677-75DD62AC7789}" srcOrd="2" destOrd="0" presId="urn:microsoft.com/office/officeart/2008/layout/VerticalCurvedList"/>
    <dgm:cxn modelId="{BCAF92B0-4A4E-4AB1-88BA-A705B88E309F}" type="presParOf" srcId="{728AD77C-A747-4F5F-A126-7ACFA7B7DD47}" destId="{63795C22-9BFF-4BE7-9451-7ACFF32AA845}" srcOrd="3" destOrd="0" presId="urn:microsoft.com/office/officeart/2008/layout/VerticalCurvedList"/>
    <dgm:cxn modelId="{5828EFF5-50BA-44A2-AD2D-70C5C7CBA4E6}" type="presParOf" srcId="{7BCC4501-A7B8-46E8-9846-CEDB7E4A00AC}" destId="{CAAFE222-6354-472A-AC67-999349ABA909}" srcOrd="1" destOrd="0" presId="urn:microsoft.com/office/officeart/2008/layout/VerticalCurvedList"/>
    <dgm:cxn modelId="{2DC2FBC4-B28F-4398-845F-D5714F818AD4}" type="presParOf" srcId="{7BCC4501-A7B8-46E8-9846-CEDB7E4A00AC}" destId="{075DD2CB-C4CD-4FAC-A102-93F05B97594A}" srcOrd="2" destOrd="0" presId="urn:microsoft.com/office/officeart/2008/layout/VerticalCurvedList"/>
    <dgm:cxn modelId="{5B1F8ABF-8867-4F96-82CE-3186301AAD6B}" type="presParOf" srcId="{075DD2CB-C4CD-4FAC-A102-93F05B97594A}" destId="{1FD849DF-3F40-4DAB-95E4-E9296E00B06F}" srcOrd="0" destOrd="0" presId="urn:microsoft.com/office/officeart/2008/layout/VerticalCurvedList"/>
    <dgm:cxn modelId="{B00D5064-9C77-4BDC-A51D-CFCF8349EB72}" type="presParOf" srcId="{7BCC4501-A7B8-46E8-9846-CEDB7E4A00AC}" destId="{64BA0178-3409-4D0C-AC58-6F6CE5198CC7}" srcOrd="3" destOrd="0" presId="urn:microsoft.com/office/officeart/2008/layout/VerticalCurvedList"/>
    <dgm:cxn modelId="{4144B901-8080-4DDC-A5B3-BA7A9F0B78B4}" type="presParOf" srcId="{7BCC4501-A7B8-46E8-9846-CEDB7E4A00AC}" destId="{74494B41-F277-4A85-8E46-1E07E6663B27}" srcOrd="4" destOrd="0" presId="urn:microsoft.com/office/officeart/2008/layout/VerticalCurvedList"/>
    <dgm:cxn modelId="{6B7E0B51-0002-4085-9DEB-B77145242F5D}" type="presParOf" srcId="{74494B41-F277-4A85-8E46-1E07E6663B27}" destId="{8DFC4655-B7A7-4B1C-8927-185C34978B36}" srcOrd="0" destOrd="0" presId="urn:microsoft.com/office/officeart/2008/layout/VerticalCurvedList"/>
    <dgm:cxn modelId="{152C9EA7-4CC9-4FFA-A33A-EA168E2341B9}" type="presParOf" srcId="{7BCC4501-A7B8-46E8-9846-CEDB7E4A00AC}" destId="{B614C830-0E23-4925-A017-4B67F248CB7E}" srcOrd="5" destOrd="0" presId="urn:microsoft.com/office/officeart/2008/layout/VerticalCurvedList"/>
    <dgm:cxn modelId="{9E511FE6-F2F9-4565-93C9-A740260F7DF8}" type="presParOf" srcId="{7BCC4501-A7B8-46E8-9846-CEDB7E4A00AC}" destId="{B6809AF2-78DC-4A2E-B478-DABF3DED3106}" srcOrd="6" destOrd="0" presId="urn:microsoft.com/office/officeart/2008/layout/VerticalCurvedList"/>
    <dgm:cxn modelId="{6A3694B5-8A66-45E5-9EB5-0AA8F1F1B801}" type="presParOf" srcId="{B6809AF2-78DC-4A2E-B478-DABF3DED3106}" destId="{EF4F61D1-461E-4BD8-A863-48E1CFF56F39}" srcOrd="0" destOrd="0" presId="urn:microsoft.com/office/officeart/2008/layout/VerticalCurvedList"/>
    <dgm:cxn modelId="{66754165-9DB4-44D8-8C05-DC004375CFA2}" type="presParOf" srcId="{7BCC4501-A7B8-46E8-9846-CEDB7E4A00AC}" destId="{B9ECC31B-CA8C-42E4-80DC-1B40DE97B325}" srcOrd="7" destOrd="0" presId="urn:microsoft.com/office/officeart/2008/layout/VerticalCurvedList"/>
    <dgm:cxn modelId="{E35EF3E4-9B60-4C1B-80A7-9E4F378A2FE4}" type="presParOf" srcId="{7BCC4501-A7B8-46E8-9846-CEDB7E4A00AC}" destId="{3F3B3D5A-BA81-4B4B-962C-C0B020CBDF7F}" srcOrd="8" destOrd="0" presId="urn:microsoft.com/office/officeart/2008/layout/VerticalCurvedList"/>
    <dgm:cxn modelId="{DA457B8D-9C65-4F6E-9E87-2705CF1C8D5E}" type="presParOf" srcId="{3F3B3D5A-BA81-4B4B-962C-C0B020CBDF7F}" destId="{CD566BF1-F731-4A3E-BFE6-9AFBFAD96DC5}" srcOrd="0" destOrd="0" presId="urn:microsoft.com/office/officeart/2008/layout/VerticalCurvedList"/>
    <dgm:cxn modelId="{115E037A-B47F-48E6-B4DE-AC62DEAD8EFF}" type="presParOf" srcId="{7BCC4501-A7B8-46E8-9846-CEDB7E4A00AC}" destId="{90D9E4EB-9E64-4F6D-849E-20C02C916FC5}" srcOrd="9" destOrd="0" presId="urn:microsoft.com/office/officeart/2008/layout/VerticalCurvedList"/>
    <dgm:cxn modelId="{B678B081-FFC1-40B7-B0E3-9923E182AD72}" type="presParOf" srcId="{7BCC4501-A7B8-46E8-9846-CEDB7E4A00AC}" destId="{9EEF45FE-469C-481D-A844-E4E2C509832F}" srcOrd="10" destOrd="0" presId="urn:microsoft.com/office/officeart/2008/layout/VerticalCurvedList"/>
    <dgm:cxn modelId="{A822CE53-0B57-47E2-93F7-A91A9A0D5347}" type="presParOf" srcId="{9EEF45FE-469C-481D-A844-E4E2C509832F}" destId="{E3B7E7FB-202E-41AE-B346-55490421E159}" srcOrd="0" destOrd="0" presId="urn:microsoft.com/office/officeart/2008/layout/VerticalCurvedList"/>
    <dgm:cxn modelId="{2E2042CA-EE12-4DB0-B103-E4958EB12CAB}" type="presParOf" srcId="{7BCC4501-A7B8-46E8-9846-CEDB7E4A00AC}" destId="{779C8836-BFD7-4B2E-BA74-7DC7EA5C400A}" srcOrd="11" destOrd="0" presId="urn:microsoft.com/office/officeart/2008/layout/VerticalCurvedList"/>
    <dgm:cxn modelId="{AD2C4EF2-D3B7-41FA-A091-954AFB04A319}" type="presParOf" srcId="{7BCC4501-A7B8-46E8-9846-CEDB7E4A00AC}" destId="{7AB99225-0766-488E-BBC8-AB459C73D6A3}" srcOrd="12" destOrd="0" presId="urn:microsoft.com/office/officeart/2008/layout/VerticalCurvedList"/>
    <dgm:cxn modelId="{579AEC43-F48B-4389-B61B-67E4FF9B58D0}" type="presParOf" srcId="{7AB99225-0766-488E-BBC8-AB459C73D6A3}" destId="{E91DDC81-3ABE-4BB7-A344-64F968E4D20F}" srcOrd="0" destOrd="0" presId="urn:microsoft.com/office/officeart/2008/layout/VerticalCurvedList"/>
    <dgm:cxn modelId="{31FDEAE4-7EB7-4C2C-BE92-0D4BD193AE23}" type="presParOf" srcId="{7BCC4501-A7B8-46E8-9846-CEDB7E4A00AC}" destId="{C231F155-4DF9-467D-AD46-FAA6327B1510}" srcOrd="13" destOrd="0" presId="urn:microsoft.com/office/officeart/2008/layout/VerticalCurvedList"/>
    <dgm:cxn modelId="{39FC2993-1AF7-4C45-8991-FE4972FC4D99}" type="presParOf" srcId="{7BCC4501-A7B8-46E8-9846-CEDB7E4A00AC}" destId="{10F68682-0FBE-4357-86D0-E5BB2926F9C3}" srcOrd="14" destOrd="0" presId="urn:microsoft.com/office/officeart/2008/layout/VerticalCurvedList"/>
    <dgm:cxn modelId="{15BA056F-D5D8-44EC-B249-A549EA53AEAF}" type="presParOf" srcId="{10F68682-0FBE-4357-86D0-E5BB2926F9C3}" destId="{07A1594D-8658-4060-A247-9653582DF00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79EE098-F12D-40E5-AB76-9E3FDE6281A5}" type="doc">
      <dgm:prSet loTypeId="urn:microsoft.com/office/officeart/2005/8/layout/hList9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19D1303-04C8-485A-8B87-01FF16700E39}">
      <dgm:prSet phldrT="[Текст]" custT="1"/>
      <dgm:spPr/>
      <dgm:t>
        <a:bodyPr/>
        <a:lstStyle/>
        <a:p>
          <a:r>
            <a:rPr lang="ru-RU" sz="1800" dirty="0" smtClean="0"/>
            <a:t>Принципы</a:t>
          </a:r>
          <a:endParaRPr lang="ru-RU" sz="1800" dirty="0"/>
        </a:p>
      </dgm:t>
    </dgm:pt>
    <dgm:pt modelId="{7F75A269-3D44-4ABC-82CA-B20AC09165C0}" type="parTrans" cxnId="{8CF10FEE-EEB2-4FD8-B026-E77FCBC8B1DA}">
      <dgm:prSet/>
      <dgm:spPr/>
      <dgm:t>
        <a:bodyPr/>
        <a:lstStyle/>
        <a:p>
          <a:endParaRPr lang="ru-RU"/>
        </a:p>
      </dgm:t>
    </dgm:pt>
    <dgm:pt modelId="{DEB6C00A-BB2D-4C4D-A5F7-7F5DC965CC73}" type="sibTrans" cxnId="{8CF10FEE-EEB2-4FD8-B026-E77FCBC8B1DA}">
      <dgm:prSet/>
      <dgm:spPr/>
      <dgm:t>
        <a:bodyPr/>
        <a:lstStyle/>
        <a:p>
          <a:endParaRPr lang="ru-RU"/>
        </a:p>
      </dgm:t>
    </dgm:pt>
    <dgm:pt modelId="{5754E1EA-734E-400C-895E-7CBAE119D0D3}">
      <dgm:prSet phldrT="[Текст]" custT="1"/>
      <dgm:spPr/>
      <dgm:t>
        <a:bodyPr/>
        <a:lstStyle/>
        <a:p>
          <a:pPr algn="just"/>
          <a:r>
            <a:rPr lang="ru-RU" sz="18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Баланс интересов потребителей и регулируемых субъектов</a:t>
          </a:r>
          <a:endParaRPr lang="ru-RU" sz="1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AFE481-314D-4FCB-8230-EAA5CC95B39C}" type="parTrans" cxnId="{D3D1D4A0-D071-46E8-911D-8E383176793B}">
      <dgm:prSet/>
      <dgm:spPr/>
      <dgm:t>
        <a:bodyPr/>
        <a:lstStyle/>
        <a:p>
          <a:endParaRPr lang="ru-RU"/>
        </a:p>
      </dgm:t>
    </dgm:pt>
    <dgm:pt modelId="{C05DCB10-D5A7-4D34-B395-4B482F138E1F}" type="sibTrans" cxnId="{D3D1D4A0-D071-46E8-911D-8E383176793B}">
      <dgm:prSet/>
      <dgm:spPr/>
      <dgm:t>
        <a:bodyPr/>
        <a:lstStyle/>
        <a:p>
          <a:endParaRPr lang="ru-RU"/>
        </a:p>
      </dgm:t>
    </dgm:pt>
    <dgm:pt modelId="{FDE9C85B-B006-43A6-B341-347681E43810}">
      <dgm:prSet custT="1"/>
      <dgm:spPr/>
      <dgm:t>
        <a:bodyPr/>
        <a:lstStyle/>
        <a:p>
          <a:r>
            <a:rPr lang="ru-RU" sz="20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Долгосрочный период установления цен (тарифов)</a:t>
          </a:r>
          <a:endParaRPr lang="ru-RU" sz="20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ED6067-88B2-4A89-9354-45B2BD58D463}" type="parTrans" cxnId="{22683396-B1D9-42AB-9C49-F359AE494B55}">
      <dgm:prSet/>
      <dgm:spPr/>
      <dgm:t>
        <a:bodyPr/>
        <a:lstStyle/>
        <a:p>
          <a:endParaRPr lang="ru-RU"/>
        </a:p>
      </dgm:t>
    </dgm:pt>
    <dgm:pt modelId="{DB0320F3-B3F6-46BA-BD26-1F3E8D229C13}" type="sibTrans" cxnId="{22683396-B1D9-42AB-9C49-F359AE494B55}">
      <dgm:prSet/>
      <dgm:spPr/>
      <dgm:t>
        <a:bodyPr/>
        <a:lstStyle/>
        <a:p>
          <a:endParaRPr lang="ru-RU"/>
        </a:p>
      </dgm:t>
    </dgm:pt>
    <dgm:pt modelId="{A18B74A4-6AF4-4F02-B046-74253AD4A418}">
      <dgm:prSet custT="1"/>
      <dgm:spPr/>
      <dgm:t>
        <a:bodyPr/>
        <a:lstStyle/>
        <a:p>
          <a:pPr algn="just"/>
          <a:r>
            <a:rPr lang="ru-RU" sz="1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стабильных и недискриминационных условий для осуществления предпринимательской деятельности в сферах, в которых осуществляется государственное регулирование цен (тарифов)</a:t>
          </a:r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765172-5B6F-4C22-90B8-AEACDA1D6BD3}" type="parTrans" cxnId="{57B782F7-89E8-486D-91F3-F740858C2911}">
      <dgm:prSet/>
      <dgm:spPr/>
      <dgm:t>
        <a:bodyPr/>
        <a:lstStyle/>
        <a:p>
          <a:endParaRPr lang="ru-RU"/>
        </a:p>
      </dgm:t>
    </dgm:pt>
    <dgm:pt modelId="{412BC323-30A7-4280-901C-FBDC51AF2782}" type="sibTrans" cxnId="{57B782F7-89E8-486D-91F3-F740858C2911}">
      <dgm:prSet/>
      <dgm:spPr/>
      <dgm:t>
        <a:bodyPr/>
        <a:lstStyle/>
        <a:p>
          <a:endParaRPr lang="ru-RU"/>
        </a:p>
      </dgm:t>
    </dgm:pt>
    <dgm:pt modelId="{306A38B4-E411-47E9-99DF-32A724964A43}">
      <dgm:prSet custT="1"/>
      <dgm:spPr/>
      <dgm:t>
        <a:bodyPr/>
        <a:lstStyle/>
        <a:p>
          <a:pPr algn="just"/>
          <a:r>
            <a:rPr lang="ru-RU" sz="18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равных условий доступа потребителей к регулируемым товарам (работам, услугам)</a:t>
          </a:r>
          <a:endParaRPr lang="ru-RU" sz="1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2D46CC-BEF9-4C2E-8F53-0CD9951BDE47}" type="parTrans" cxnId="{216690CC-B7FB-4C58-8F49-DC20F276E61D}">
      <dgm:prSet/>
      <dgm:spPr/>
      <dgm:t>
        <a:bodyPr/>
        <a:lstStyle/>
        <a:p>
          <a:endParaRPr lang="ru-RU"/>
        </a:p>
      </dgm:t>
    </dgm:pt>
    <dgm:pt modelId="{544AFBD0-5611-4B5C-B83C-B5A614391E17}" type="sibTrans" cxnId="{216690CC-B7FB-4C58-8F49-DC20F276E61D}">
      <dgm:prSet/>
      <dgm:spPr/>
      <dgm:t>
        <a:bodyPr/>
        <a:lstStyle/>
        <a:p>
          <a:endParaRPr lang="ru-RU"/>
        </a:p>
      </dgm:t>
    </dgm:pt>
    <dgm:pt modelId="{1619DED4-6F6D-403F-99A6-6C891D3720E8}">
      <dgm:prSet custT="1"/>
      <dgm:spPr/>
      <dgm:t>
        <a:bodyPr/>
        <a:lstStyle/>
        <a:p>
          <a:pPr algn="just"/>
          <a:r>
            <a:rPr lang="ru-RU" sz="18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Открытость деятельности регулируемых субъектов и регулирующих органов</a:t>
          </a:r>
          <a:endParaRPr lang="ru-RU" sz="1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61F8A2-41BA-48A4-AD2D-F5312DEFBD6A}" type="parTrans" cxnId="{C9B19170-E34E-479E-A7A5-E7952D6DC43A}">
      <dgm:prSet/>
      <dgm:spPr/>
      <dgm:t>
        <a:bodyPr/>
        <a:lstStyle/>
        <a:p>
          <a:endParaRPr lang="ru-RU"/>
        </a:p>
      </dgm:t>
    </dgm:pt>
    <dgm:pt modelId="{4999DFAB-1418-4132-8C53-4DDB4C83E3AC}" type="sibTrans" cxnId="{C9B19170-E34E-479E-A7A5-E7952D6DC43A}">
      <dgm:prSet/>
      <dgm:spPr/>
      <dgm:t>
        <a:bodyPr/>
        <a:lstStyle/>
        <a:p>
          <a:endParaRPr lang="ru-RU"/>
        </a:p>
      </dgm:t>
    </dgm:pt>
    <dgm:pt modelId="{B028DA65-3AF8-4D71-8C1E-F95C692189ED}">
      <dgm:prSet phldrT="[Текст]" custT="1"/>
      <dgm:spPr/>
      <dgm:t>
        <a:bodyPr/>
        <a:lstStyle/>
        <a:p>
          <a:pPr algn="just"/>
          <a:r>
            <a:rPr lang="ru-RU" sz="20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Установление цен (тарифов) исходя из их экономической обоснованности</a:t>
          </a:r>
          <a:endParaRPr lang="ru-RU" sz="20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1478F9-0D92-4C9A-8D3A-F974C477E790}" type="sibTrans" cxnId="{756A99BC-4141-4466-8B5F-2E155B0479E8}">
      <dgm:prSet/>
      <dgm:spPr/>
      <dgm:t>
        <a:bodyPr/>
        <a:lstStyle/>
        <a:p>
          <a:endParaRPr lang="ru-RU"/>
        </a:p>
      </dgm:t>
    </dgm:pt>
    <dgm:pt modelId="{9CA70141-88EF-4811-A4C8-DFC3F37163D4}" type="parTrans" cxnId="{756A99BC-4141-4466-8B5F-2E155B0479E8}">
      <dgm:prSet/>
      <dgm:spPr/>
      <dgm:t>
        <a:bodyPr/>
        <a:lstStyle/>
        <a:p>
          <a:endParaRPr lang="ru-RU"/>
        </a:p>
      </dgm:t>
    </dgm:pt>
    <dgm:pt modelId="{49EEF65F-2B54-49FB-A3D5-47B0E3082B26}">
      <dgm:prSet custT="1"/>
      <dgm:spPr/>
      <dgm:t>
        <a:bodyPr/>
        <a:lstStyle/>
        <a:p>
          <a:pPr algn="just"/>
          <a:r>
            <a:rPr lang="ru-RU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Стимулирование повышения экономической и энергетической эффективности при осуществлении регулируемой деятельности</a:t>
          </a:r>
          <a:endParaRPr lang="ru-RU" sz="16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774805-7E3D-4E5F-BC0E-0207AE465B2B}" type="parTrans" cxnId="{8D05E767-D3C1-4F86-9983-6627A79FA82A}">
      <dgm:prSet/>
      <dgm:spPr/>
      <dgm:t>
        <a:bodyPr/>
        <a:lstStyle/>
        <a:p>
          <a:endParaRPr lang="ru-RU"/>
        </a:p>
      </dgm:t>
    </dgm:pt>
    <dgm:pt modelId="{DA604396-6822-436F-B9F9-6852C1882084}" type="sibTrans" cxnId="{8D05E767-D3C1-4F86-9983-6627A79FA82A}">
      <dgm:prSet/>
      <dgm:spPr/>
      <dgm:t>
        <a:bodyPr/>
        <a:lstStyle/>
        <a:p>
          <a:endParaRPr lang="ru-RU"/>
        </a:p>
      </dgm:t>
    </dgm:pt>
    <dgm:pt modelId="{32D969D4-070C-4106-B91E-F83534CE67CB}" type="pres">
      <dgm:prSet presAssocID="{579EE098-F12D-40E5-AB76-9E3FDE6281A5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D4C0A7E-9134-433E-AB70-BB1EC9764963}" type="pres">
      <dgm:prSet presAssocID="{619D1303-04C8-485A-8B87-01FF16700E39}" presName="posSpace" presStyleCnt="0"/>
      <dgm:spPr/>
      <dgm:t>
        <a:bodyPr/>
        <a:lstStyle/>
        <a:p>
          <a:endParaRPr lang="ru-RU"/>
        </a:p>
      </dgm:t>
    </dgm:pt>
    <dgm:pt modelId="{EFFE5E46-953C-4457-A3A8-F870615B5E04}" type="pres">
      <dgm:prSet presAssocID="{619D1303-04C8-485A-8B87-01FF16700E39}" presName="vertFlow" presStyleCnt="0"/>
      <dgm:spPr/>
      <dgm:t>
        <a:bodyPr/>
        <a:lstStyle/>
        <a:p>
          <a:endParaRPr lang="ru-RU"/>
        </a:p>
      </dgm:t>
    </dgm:pt>
    <dgm:pt modelId="{51316193-B3F6-4BE1-BFE2-7B71CC8B0D9D}" type="pres">
      <dgm:prSet presAssocID="{619D1303-04C8-485A-8B87-01FF16700E39}" presName="topSpace" presStyleCnt="0"/>
      <dgm:spPr/>
      <dgm:t>
        <a:bodyPr/>
        <a:lstStyle/>
        <a:p>
          <a:endParaRPr lang="ru-RU"/>
        </a:p>
      </dgm:t>
    </dgm:pt>
    <dgm:pt modelId="{3A6664EC-83F5-4592-960F-11CB70D42DC0}" type="pres">
      <dgm:prSet presAssocID="{619D1303-04C8-485A-8B87-01FF16700E39}" presName="firstComp" presStyleCnt="0"/>
      <dgm:spPr/>
      <dgm:t>
        <a:bodyPr/>
        <a:lstStyle/>
        <a:p>
          <a:endParaRPr lang="ru-RU"/>
        </a:p>
      </dgm:t>
    </dgm:pt>
    <dgm:pt modelId="{45676114-BBA8-4EC6-B1B1-828847FEB09C}" type="pres">
      <dgm:prSet presAssocID="{619D1303-04C8-485A-8B87-01FF16700E39}" presName="firstChild" presStyleLbl="bgAccFollowNode1" presStyleIdx="0" presStyleCnt="7" custScaleX="255184" custLinFactNeighborX="21049" custLinFactNeighborY="-39185"/>
      <dgm:spPr/>
      <dgm:t>
        <a:bodyPr/>
        <a:lstStyle/>
        <a:p>
          <a:endParaRPr lang="ru-RU"/>
        </a:p>
      </dgm:t>
    </dgm:pt>
    <dgm:pt modelId="{EF3D4CD0-75BD-4DEB-B4BA-B6BBB5958F3B}" type="pres">
      <dgm:prSet presAssocID="{619D1303-04C8-485A-8B87-01FF16700E39}" presName="firstChildTx" presStyleLbl="bg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95B7A8-BEDF-49D7-9ECD-6F2C1C032B9B}" type="pres">
      <dgm:prSet presAssocID="{B028DA65-3AF8-4D71-8C1E-F95C692189ED}" presName="comp" presStyleCnt="0"/>
      <dgm:spPr/>
      <dgm:t>
        <a:bodyPr/>
        <a:lstStyle/>
        <a:p>
          <a:endParaRPr lang="ru-RU"/>
        </a:p>
      </dgm:t>
    </dgm:pt>
    <dgm:pt modelId="{ED645762-C722-448B-A7E3-EB18A3A63674}" type="pres">
      <dgm:prSet presAssocID="{B028DA65-3AF8-4D71-8C1E-F95C692189ED}" presName="child" presStyleLbl="bgAccFollowNode1" presStyleIdx="1" presStyleCnt="7" custScaleX="255184" custLinFactNeighborX="21433" custLinFactNeighborY="-34082"/>
      <dgm:spPr/>
      <dgm:t>
        <a:bodyPr/>
        <a:lstStyle/>
        <a:p>
          <a:endParaRPr lang="ru-RU"/>
        </a:p>
      </dgm:t>
    </dgm:pt>
    <dgm:pt modelId="{C37426FD-2CA7-4208-B0DC-55C07142C85C}" type="pres">
      <dgm:prSet presAssocID="{B028DA65-3AF8-4D71-8C1E-F95C692189ED}" presName="childTx" presStyleLbl="bg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3C3A04-B063-4851-92F1-39E3FC09164C}" type="pres">
      <dgm:prSet presAssocID="{FDE9C85B-B006-43A6-B341-347681E43810}" presName="comp" presStyleCnt="0"/>
      <dgm:spPr/>
      <dgm:t>
        <a:bodyPr/>
        <a:lstStyle/>
        <a:p>
          <a:endParaRPr lang="ru-RU"/>
        </a:p>
      </dgm:t>
    </dgm:pt>
    <dgm:pt modelId="{6FC8C844-8D74-4A74-A37B-07D7F188D82A}" type="pres">
      <dgm:prSet presAssocID="{FDE9C85B-B006-43A6-B341-347681E43810}" presName="child" presStyleLbl="bgAccFollowNode1" presStyleIdx="2" presStyleCnt="7" custScaleX="255184" custScaleY="73158" custLinFactNeighborX="21433" custLinFactNeighborY="-28990"/>
      <dgm:spPr/>
      <dgm:t>
        <a:bodyPr/>
        <a:lstStyle/>
        <a:p>
          <a:endParaRPr lang="ru-RU"/>
        </a:p>
      </dgm:t>
    </dgm:pt>
    <dgm:pt modelId="{E455B44B-B50C-4E51-8CCA-D11C6CAC3958}" type="pres">
      <dgm:prSet presAssocID="{FDE9C85B-B006-43A6-B341-347681E43810}" presName="childTx" presStyleLbl="bg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3156F3-35B4-4ED7-BA11-4B1EB7CF428E}" type="pres">
      <dgm:prSet presAssocID="{A18B74A4-6AF4-4F02-B046-74253AD4A418}" presName="comp" presStyleCnt="0"/>
      <dgm:spPr/>
      <dgm:t>
        <a:bodyPr/>
        <a:lstStyle/>
        <a:p>
          <a:endParaRPr lang="ru-RU"/>
        </a:p>
      </dgm:t>
    </dgm:pt>
    <dgm:pt modelId="{87C23120-8C35-4F56-A199-E47C2C84CA36}" type="pres">
      <dgm:prSet presAssocID="{A18B74A4-6AF4-4F02-B046-74253AD4A418}" presName="child" presStyleLbl="bgAccFollowNode1" presStyleIdx="3" presStyleCnt="7" custScaleX="255184" custLinFactNeighborX="21433" custLinFactNeighborY="-22625"/>
      <dgm:spPr/>
      <dgm:t>
        <a:bodyPr/>
        <a:lstStyle/>
        <a:p>
          <a:endParaRPr lang="ru-RU"/>
        </a:p>
      </dgm:t>
    </dgm:pt>
    <dgm:pt modelId="{6C443234-3521-416E-8843-14A607A603B6}" type="pres">
      <dgm:prSet presAssocID="{A18B74A4-6AF4-4F02-B046-74253AD4A418}" presName="childTx" presStyleLbl="bg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C78A3F-C805-45B8-9698-F922494EF9E7}" type="pres">
      <dgm:prSet presAssocID="{306A38B4-E411-47E9-99DF-32A724964A43}" presName="comp" presStyleCnt="0"/>
      <dgm:spPr/>
      <dgm:t>
        <a:bodyPr/>
        <a:lstStyle/>
        <a:p>
          <a:endParaRPr lang="ru-RU"/>
        </a:p>
      </dgm:t>
    </dgm:pt>
    <dgm:pt modelId="{D7756A3F-B95B-4822-A783-86B0A94D8BCC}" type="pres">
      <dgm:prSet presAssocID="{306A38B4-E411-47E9-99DF-32A724964A43}" presName="child" presStyleLbl="bgAccFollowNode1" presStyleIdx="4" presStyleCnt="7" custScaleX="255184" custLinFactNeighborX="21433" custLinFactNeighborY="-16369"/>
      <dgm:spPr/>
      <dgm:t>
        <a:bodyPr/>
        <a:lstStyle/>
        <a:p>
          <a:endParaRPr lang="ru-RU"/>
        </a:p>
      </dgm:t>
    </dgm:pt>
    <dgm:pt modelId="{1841A73B-0660-43F9-BCE6-5A5CC7501159}" type="pres">
      <dgm:prSet presAssocID="{306A38B4-E411-47E9-99DF-32A724964A43}" presName="childTx" presStyleLbl="bg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8B07D7-DFC2-40FA-9B5E-B5E06ED93DEF}" type="pres">
      <dgm:prSet presAssocID="{1619DED4-6F6D-403F-99A6-6C891D3720E8}" presName="comp" presStyleCnt="0"/>
      <dgm:spPr/>
      <dgm:t>
        <a:bodyPr/>
        <a:lstStyle/>
        <a:p>
          <a:endParaRPr lang="ru-RU"/>
        </a:p>
      </dgm:t>
    </dgm:pt>
    <dgm:pt modelId="{4AE93339-11E6-4B31-A196-3A66A8DC4A5B}" type="pres">
      <dgm:prSet presAssocID="{1619DED4-6F6D-403F-99A6-6C891D3720E8}" presName="child" presStyleLbl="bgAccFollowNode1" presStyleIdx="5" presStyleCnt="7" custScaleX="255184" custLinFactNeighborX="21433" custLinFactNeighborY="-14987"/>
      <dgm:spPr/>
      <dgm:t>
        <a:bodyPr/>
        <a:lstStyle/>
        <a:p>
          <a:endParaRPr lang="ru-RU"/>
        </a:p>
      </dgm:t>
    </dgm:pt>
    <dgm:pt modelId="{0EA1B7C3-518A-4C6B-ACD2-4ABD2A69DB58}" type="pres">
      <dgm:prSet presAssocID="{1619DED4-6F6D-403F-99A6-6C891D3720E8}" presName="childTx" presStyleLbl="bg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B12F12-F0B7-4B60-A5D6-29A86B1B13D4}" type="pres">
      <dgm:prSet presAssocID="{49EEF65F-2B54-49FB-A3D5-47B0E3082B26}" presName="comp" presStyleCnt="0"/>
      <dgm:spPr/>
      <dgm:t>
        <a:bodyPr/>
        <a:lstStyle/>
        <a:p>
          <a:endParaRPr lang="ru-RU"/>
        </a:p>
      </dgm:t>
    </dgm:pt>
    <dgm:pt modelId="{D953B7AC-D101-4942-A16B-143E3EAF56CE}" type="pres">
      <dgm:prSet presAssocID="{49EEF65F-2B54-49FB-A3D5-47B0E3082B26}" presName="child" presStyleLbl="bgAccFollowNode1" presStyleIdx="6" presStyleCnt="7" custScaleX="255184" custLinFactNeighborX="21433" custLinFactNeighborY="-14987"/>
      <dgm:spPr/>
      <dgm:t>
        <a:bodyPr/>
        <a:lstStyle/>
        <a:p>
          <a:endParaRPr lang="ru-RU"/>
        </a:p>
      </dgm:t>
    </dgm:pt>
    <dgm:pt modelId="{58C8C9B3-BD0E-480B-863B-D8DE6CFD2390}" type="pres">
      <dgm:prSet presAssocID="{49EEF65F-2B54-49FB-A3D5-47B0E3082B26}" presName="childTx" presStyleLbl="bg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7D40A7-3CCF-48C4-9D27-DC8448DFBC02}" type="pres">
      <dgm:prSet presAssocID="{619D1303-04C8-485A-8B87-01FF16700E39}" presName="negSpace" presStyleCnt="0"/>
      <dgm:spPr/>
      <dgm:t>
        <a:bodyPr/>
        <a:lstStyle/>
        <a:p>
          <a:endParaRPr lang="ru-RU"/>
        </a:p>
      </dgm:t>
    </dgm:pt>
    <dgm:pt modelId="{97930090-2E31-4A49-B9BB-B08BFC5DC8F4}" type="pres">
      <dgm:prSet presAssocID="{619D1303-04C8-485A-8B87-01FF16700E39}" presName="circle" presStyleLbl="node1" presStyleIdx="0" presStyleCnt="1" custScaleX="212918" custScaleY="216527" custLinFactX="-200000" custLinFactNeighborX="-243238" custLinFactNeighborY="-44"/>
      <dgm:spPr/>
      <dgm:t>
        <a:bodyPr/>
        <a:lstStyle/>
        <a:p>
          <a:endParaRPr lang="ru-RU"/>
        </a:p>
      </dgm:t>
    </dgm:pt>
  </dgm:ptLst>
  <dgm:cxnLst>
    <dgm:cxn modelId="{E3B8FE44-150E-4B14-B29D-F5AD6275A86F}" type="presOf" srcId="{1619DED4-6F6D-403F-99A6-6C891D3720E8}" destId="{0EA1B7C3-518A-4C6B-ACD2-4ABD2A69DB58}" srcOrd="1" destOrd="0" presId="urn:microsoft.com/office/officeart/2005/8/layout/hList9"/>
    <dgm:cxn modelId="{57B782F7-89E8-486D-91F3-F740858C2911}" srcId="{619D1303-04C8-485A-8B87-01FF16700E39}" destId="{A18B74A4-6AF4-4F02-B046-74253AD4A418}" srcOrd="3" destOrd="0" parTransId="{47765172-5B6F-4C22-90B8-AEACDA1D6BD3}" sibTransId="{412BC323-30A7-4280-901C-FBDC51AF2782}"/>
    <dgm:cxn modelId="{C9B19170-E34E-479E-A7A5-E7952D6DC43A}" srcId="{619D1303-04C8-485A-8B87-01FF16700E39}" destId="{1619DED4-6F6D-403F-99A6-6C891D3720E8}" srcOrd="5" destOrd="0" parTransId="{6861F8A2-41BA-48A4-AD2D-F5312DEFBD6A}" sibTransId="{4999DFAB-1418-4132-8C53-4DDB4C83E3AC}"/>
    <dgm:cxn modelId="{0DF65A28-9017-41D4-8707-91075761622E}" type="presOf" srcId="{B028DA65-3AF8-4D71-8C1E-F95C692189ED}" destId="{C37426FD-2CA7-4208-B0DC-55C07142C85C}" srcOrd="1" destOrd="0" presId="urn:microsoft.com/office/officeart/2005/8/layout/hList9"/>
    <dgm:cxn modelId="{22683396-B1D9-42AB-9C49-F359AE494B55}" srcId="{619D1303-04C8-485A-8B87-01FF16700E39}" destId="{FDE9C85B-B006-43A6-B341-347681E43810}" srcOrd="2" destOrd="0" parTransId="{B8ED6067-88B2-4A89-9354-45B2BD58D463}" sibTransId="{DB0320F3-B3F6-46BA-BD26-1F3E8D229C13}"/>
    <dgm:cxn modelId="{F71E7AA4-71DD-422C-8C8B-638EC2D55E88}" type="presOf" srcId="{49EEF65F-2B54-49FB-A3D5-47B0E3082B26}" destId="{58C8C9B3-BD0E-480B-863B-D8DE6CFD2390}" srcOrd="1" destOrd="0" presId="urn:microsoft.com/office/officeart/2005/8/layout/hList9"/>
    <dgm:cxn modelId="{9A18AF21-6F0C-4B6A-B37D-2D533EE0E822}" type="presOf" srcId="{5754E1EA-734E-400C-895E-7CBAE119D0D3}" destId="{45676114-BBA8-4EC6-B1B1-828847FEB09C}" srcOrd="0" destOrd="0" presId="urn:microsoft.com/office/officeart/2005/8/layout/hList9"/>
    <dgm:cxn modelId="{87E35BEE-D932-4D0A-BF6C-F1164A1903DB}" type="presOf" srcId="{579EE098-F12D-40E5-AB76-9E3FDE6281A5}" destId="{32D969D4-070C-4106-B91E-F83534CE67CB}" srcOrd="0" destOrd="0" presId="urn:microsoft.com/office/officeart/2005/8/layout/hList9"/>
    <dgm:cxn modelId="{216690CC-B7FB-4C58-8F49-DC20F276E61D}" srcId="{619D1303-04C8-485A-8B87-01FF16700E39}" destId="{306A38B4-E411-47E9-99DF-32A724964A43}" srcOrd="4" destOrd="0" parTransId="{D82D46CC-BEF9-4C2E-8F53-0CD9951BDE47}" sibTransId="{544AFBD0-5611-4B5C-B83C-B5A614391E17}"/>
    <dgm:cxn modelId="{E364A9ED-9F0C-46F9-8860-7CA93655EC8E}" type="presOf" srcId="{1619DED4-6F6D-403F-99A6-6C891D3720E8}" destId="{4AE93339-11E6-4B31-A196-3A66A8DC4A5B}" srcOrd="0" destOrd="0" presId="urn:microsoft.com/office/officeart/2005/8/layout/hList9"/>
    <dgm:cxn modelId="{756A99BC-4141-4466-8B5F-2E155B0479E8}" srcId="{619D1303-04C8-485A-8B87-01FF16700E39}" destId="{B028DA65-3AF8-4D71-8C1E-F95C692189ED}" srcOrd="1" destOrd="0" parTransId="{9CA70141-88EF-4811-A4C8-DFC3F37163D4}" sibTransId="{BD1478F9-0D92-4C9A-8D3A-F974C477E790}"/>
    <dgm:cxn modelId="{62D0A8C5-3E49-4588-AE52-C81F4B93F477}" type="presOf" srcId="{306A38B4-E411-47E9-99DF-32A724964A43}" destId="{1841A73B-0660-43F9-BCE6-5A5CC7501159}" srcOrd="1" destOrd="0" presId="urn:microsoft.com/office/officeart/2005/8/layout/hList9"/>
    <dgm:cxn modelId="{23B27564-F850-42C7-84CC-788D3C9638AF}" type="presOf" srcId="{49EEF65F-2B54-49FB-A3D5-47B0E3082B26}" destId="{D953B7AC-D101-4942-A16B-143E3EAF56CE}" srcOrd="0" destOrd="0" presId="urn:microsoft.com/office/officeart/2005/8/layout/hList9"/>
    <dgm:cxn modelId="{CEA0ACE5-2571-4ADF-B11E-534886FF754D}" type="presOf" srcId="{B028DA65-3AF8-4D71-8C1E-F95C692189ED}" destId="{ED645762-C722-448B-A7E3-EB18A3A63674}" srcOrd="0" destOrd="0" presId="urn:microsoft.com/office/officeart/2005/8/layout/hList9"/>
    <dgm:cxn modelId="{4405A88C-FC3D-4EFE-97B0-8AD2A209B041}" type="presOf" srcId="{FDE9C85B-B006-43A6-B341-347681E43810}" destId="{6FC8C844-8D74-4A74-A37B-07D7F188D82A}" srcOrd="0" destOrd="0" presId="urn:microsoft.com/office/officeart/2005/8/layout/hList9"/>
    <dgm:cxn modelId="{D7577F13-87DF-4C20-B196-5A7F7B40B2D0}" type="presOf" srcId="{306A38B4-E411-47E9-99DF-32A724964A43}" destId="{D7756A3F-B95B-4822-A783-86B0A94D8BCC}" srcOrd="0" destOrd="0" presId="urn:microsoft.com/office/officeart/2005/8/layout/hList9"/>
    <dgm:cxn modelId="{70DBC63B-C77A-4FEC-B992-24AE5FDB3BFD}" type="presOf" srcId="{A18B74A4-6AF4-4F02-B046-74253AD4A418}" destId="{87C23120-8C35-4F56-A199-E47C2C84CA36}" srcOrd="0" destOrd="0" presId="urn:microsoft.com/office/officeart/2005/8/layout/hList9"/>
    <dgm:cxn modelId="{611F3D91-7482-4CD0-9642-DDB76A2E552D}" type="presOf" srcId="{619D1303-04C8-485A-8B87-01FF16700E39}" destId="{97930090-2E31-4A49-B9BB-B08BFC5DC8F4}" srcOrd="0" destOrd="0" presId="urn:microsoft.com/office/officeart/2005/8/layout/hList9"/>
    <dgm:cxn modelId="{8D05E767-D3C1-4F86-9983-6627A79FA82A}" srcId="{619D1303-04C8-485A-8B87-01FF16700E39}" destId="{49EEF65F-2B54-49FB-A3D5-47B0E3082B26}" srcOrd="6" destOrd="0" parTransId="{6E774805-7E3D-4E5F-BC0E-0207AE465B2B}" sibTransId="{DA604396-6822-436F-B9F9-6852C1882084}"/>
    <dgm:cxn modelId="{F5986A01-92A2-4E9A-A08D-B246E79A0C98}" type="presOf" srcId="{FDE9C85B-B006-43A6-B341-347681E43810}" destId="{E455B44B-B50C-4E51-8CCA-D11C6CAC3958}" srcOrd="1" destOrd="0" presId="urn:microsoft.com/office/officeart/2005/8/layout/hList9"/>
    <dgm:cxn modelId="{D3D1D4A0-D071-46E8-911D-8E383176793B}" srcId="{619D1303-04C8-485A-8B87-01FF16700E39}" destId="{5754E1EA-734E-400C-895E-7CBAE119D0D3}" srcOrd="0" destOrd="0" parTransId="{18AFE481-314D-4FCB-8230-EAA5CC95B39C}" sibTransId="{C05DCB10-D5A7-4D34-B395-4B482F138E1F}"/>
    <dgm:cxn modelId="{D152982A-C1F1-4E34-B312-0FB14FC43D1D}" type="presOf" srcId="{5754E1EA-734E-400C-895E-7CBAE119D0D3}" destId="{EF3D4CD0-75BD-4DEB-B4BA-B6BBB5958F3B}" srcOrd="1" destOrd="0" presId="urn:microsoft.com/office/officeart/2005/8/layout/hList9"/>
    <dgm:cxn modelId="{7403D23C-4E82-4C7E-B77B-8ACEFB6A9150}" type="presOf" srcId="{A18B74A4-6AF4-4F02-B046-74253AD4A418}" destId="{6C443234-3521-416E-8843-14A607A603B6}" srcOrd="1" destOrd="0" presId="urn:microsoft.com/office/officeart/2005/8/layout/hList9"/>
    <dgm:cxn modelId="{8CF10FEE-EEB2-4FD8-B026-E77FCBC8B1DA}" srcId="{579EE098-F12D-40E5-AB76-9E3FDE6281A5}" destId="{619D1303-04C8-485A-8B87-01FF16700E39}" srcOrd="0" destOrd="0" parTransId="{7F75A269-3D44-4ABC-82CA-B20AC09165C0}" sibTransId="{DEB6C00A-BB2D-4C4D-A5F7-7F5DC965CC73}"/>
    <dgm:cxn modelId="{A0A22862-8E35-4389-AF36-40F3175AB802}" type="presParOf" srcId="{32D969D4-070C-4106-B91E-F83534CE67CB}" destId="{2D4C0A7E-9134-433E-AB70-BB1EC9764963}" srcOrd="0" destOrd="0" presId="urn:microsoft.com/office/officeart/2005/8/layout/hList9"/>
    <dgm:cxn modelId="{59C0A7D5-0836-40AD-A6F4-14C6CE4B5B94}" type="presParOf" srcId="{32D969D4-070C-4106-B91E-F83534CE67CB}" destId="{EFFE5E46-953C-4457-A3A8-F870615B5E04}" srcOrd="1" destOrd="0" presId="urn:microsoft.com/office/officeart/2005/8/layout/hList9"/>
    <dgm:cxn modelId="{416195B0-D3E4-444F-94FF-F97F29C81B83}" type="presParOf" srcId="{EFFE5E46-953C-4457-A3A8-F870615B5E04}" destId="{51316193-B3F6-4BE1-BFE2-7B71CC8B0D9D}" srcOrd="0" destOrd="0" presId="urn:microsoft.com/office/officeart/2005/8/layout/hList9"/>
    <dgm:cxn modelId="{604360E5-D5C4-4C7A-A2B5-8E8B5066EDC1}" type="presParOf" srcId="{EFFE5E46-953C-4457-A3A8-F870615B5E04}" destId="{3A6664EC-83F5-4592-960F-11CB70D42DC0}" srcOrd="1" destOrd="0" presId="urn:microsoft.com/office/officeart/2005/8/layout/hList9"/>
    <dgm:cxn modelId="{79EF0BF0-0850-4C8E-8BE2-F97BFE240FA6}" type="presParOf" srcId="{3A6664EC-83F5-4592-960F-11CB70D42DC0}" destId="{45676114-BBA8-4EC6-B1B1-828847FEB09C}" srcOrd="0" destOrd="0" presId="urn:microsoft.com/office/officeart/2005/8/layout/hList9"/>
    <dgm:cxn modelId="{D9C12A97-8FD4-4EC9-B5B9-900FED0F52B8}" type="presParOf" srcId="{3A6664EC-83F5-4592-960F-11CB70D42DC0}" destId="{EF3D4CD0-75BD-4DEB-B4BA-B6BBB5958F3B}" srcOrd="1" destOrd="0" presId="urn:microsoft.com/office/officeart/2005/8/layout/hList9"/>
    <dgm:cxn modelId="{95906F6A-944F-4CED-82D5-121146F9D1DC}" type="presParOf" srcId="{EFFE5E46-953C-4457-A3A8-F870615B5E04}" destId="{1395B7A8-BEDF-49D7-9ECD-6F2C1C032B9B}" srcOrd="2" destOrd="0" presId="urn:microsoft.com/office/officeart/2005/8/layout/hList9"/>
    <dgm:cxn modelId="{D3EB6A35-49DE-4AF1-8B16-A3642FA15E3F}" type="presParOf" srcId="{1395B7A8-BEDF-49D7-9ECD-6F2C1C032B9B}" destId="{ED645762-C722-448B-A7E3-EB18A3A63674}" srcOrd="0" destOrd="0" presId="urn:microsoft.com/office/officeart/2005/8/layout/hList9"/>
    <dgm:cxn modelId="{EB8241DD-B135-460C-9C9A-9C3A0E1FF40C}" type="presParOf" srcId="{1395B7A8-BEDF-49D7-9ECD-6F2C1C032B9B}" destId="{C37426FD-2CA7-4208-B0DC-55C07142C85C}" srcOrd="1" destOrd="0" presId="urn:microsoft.com/office/officeart/2005/8/layout/hList9"/>
    <dgm:cxn modelId="{BB2FD4CF-2D85-4432-8EE9-4E1E310A1C2D}" type="presParOf" srcId="{EFFE5E46-953C-4457-A3A8-F870615B5E04}" destId="{B83C3A04-B063-4851-92F1-39E3FC09164C}" srcOrd="3" destOrd="0" presId="urn:microsoft.com/office/officeart/2005/8/layout/hList9"/>
    <dgm:cxn modelId="{048C36E9-B8F7-4EE7-A413-FB046A41B414}" type="presParOf" srcId="{B83C3A04-B063-4851-92F1-39E3FC09164C}" destId="{6FC8C844-8D74-4A74-A37B-07D7F188D82A}" srcOrd="0" destOrd="0" presId="urn:microsoft.com/office/officeart/2005/8/layout/hList9"/>
    <dgm:cxn modelId="{497A2609-A36C-4D89-ACFC-69F2E69DA51E}" type="presParOf" srcId="{B83C3A04-B063-4851-92F1-39E3FC09164C}" destId="{E455B44B-B50C-4E51-8CCA-D11C6CAC3958}" srcOrd="1" destOrd="0" presId="urn:microsoft.com/office/officeart/2005/8/layout/hList9"/>
    <dgm:cxn modelId="{ED2F1599-3AC5-4B63-8017-3B1C71105122}" type="presParOf" srcId="{EFFE5E46-953C-4457-A3A8-F870615B5E04}" destId="{C23156F3-35B4-4ED7-BA11-4B1EB7CF428E}" srcOrd="4" destOrd="0" presId="urn:microsoft.com/office/officeart/2005/8/layout/hList9"/>
    <dgm:cxn modelId="{429A0091-1C4E-45E5-8F73-5B30DCFE119F}" type="presParOf" srcId="{C23156F3-35B4-4ED7-BA11-4B1EB7CF428E}" destId="{87C23120-8C35-4F56-A199-E47C2C84CA36}" srcOrd="0" destOrd="0" presId="urn:microsoft.com/office/officeart/2005/8/layout/hList9"/>
    <dgm:cxn modelId="{B5FEDD83-361B-4678-9959-C5A093D34C5E}" type="presParOf" srcId="{C23156F3-35B4-4ED7-BA11-4B1EB7CF428E}" destId="{6C443234-3521-416E-8843-14A607A603B6}" srcOrd="1" destOrd="0" presId="urn:microsoft.com/office/officeart/2005/8/layout/hList9"/>
    <dgm:cxn modelId="{2F3F2A13-868F-40D0-BB03-F2C6ACBA0D1A}" type="presParOf" srcId="{EFFE5E46-953C-4457-A3A8-F870615B5E04}" destId="{BBC78A3F-C805-45B8-9698-F922494EF9E7}" srcOrd="5" destOrd="0" presId="urn:microsoft.com/office/officeart/2005/8/layout/hList9"/>
    <dgm:cxn modelId="{FB9E44F6-1DBB-4897-B5A1-7474EB6076B0}" type="presParOf" srcId="{BBC78A3F-C805-45B8-9698-F922494EF9E7}" destId="{D7756A3F-B95B-4822-A783-86B0A94D8BCC}" srcOrd="0" destOrd="0" presId="urn:microsoft.com/office/officeart/2005/8/layout/hList9"/>
    <dgm:cxn modelId="{4B92985A-CFE2-4FAA-9338-2154C3DD29E3}" type="presParOf" srcId="{BBC78A3F-C805-45B8-9698-F922494EF9E7}" destId="{1841A73B-0660-43F9-BCE6-5A5CC7501159}" srcOrd="1" destOrd="0" presId="urn:microsoft.com/office/officeart/2005/8/layout/hList9"/>
    <dgm:cxn modelId="{E5E3EF94-1A02-40A2-93D8-3A42B2B4D5CB}" type="presParOf" srcId="{EFFE5E46-953C-4457-A3A8-F870615B5E04}" destId="{CB8B07D7-DFC2-40FA-9B5E-B5E06ED93DEF}" srcOrd="6" destOrd="0" presId="urn:microsoft.com/office/officeart/2005/8/layout/hList9"/>
    <dgm:cxn modelId="{7241407E-3C38-46BA-B899-DCFE1A35FE8E}" type="presParOf" srcId="{CB8B07D7-DFC2-40FA-9B5E-B5E06ED93DEF}" destId="{4AE93339-11E6-4B31-A196-3A66A8DC4A5B}" srcOrd="0" destOrd="0" presId="urn:microsoft.com/office/officeart/2005/8/layout/hList9"/>
    <dgm:cxn modelId="{437AA333-DF49-4BE0-9852-7AD33C9F2147}" type="presParOf" srcId="{CB8B07D7-DFC2-40FA-9B5E-B5E06ED93DEF}" destId="{0EA1B7C3-518A-4C6B-ACD2-4ABD2A69DB58}" srcOrd="1" destOrd="0" presId="urn:microsoft.com/office/officeart/2005/8/layout/hList9"/>
    <dgm:cxn modelId="{1E4C7D58-BFA6-4C64-BE40-586D2C31F2A2}" type="presParOf" srcId="{EFFE5E46-953C-4457-A3A8-F870615B5E04}" destId="{F7B12F12-F0B7-4B60-A5D6-29A86B1B13D4}" srcOrd="7" destOrd="0" presId="urn:microsoft.com/office/officeart/2005/8/layout/hList9"/>
    <dgm:cxn modelId="{D303C761-083A-40B8-B2C6-80E369A4EC9F}" type="presParOf" srcId="{F7B12F12-F0B7-4B60-A5D6-29A86B1B13D4}" destId="{D953B7AC-D101-4942-A16B-143E3EAF56CE}" srcOrd="0" destOrd="0" presId="urn:microsoft.com/office/officeart/2005/8/layout/hList9"/>
    <dgm:cxn modelId="{C86A1871-B931-463D-A905-350A29053C45}" type="presParOf" srcId="{F7B12F12-F0B7-4B60-A5D6-29A86B1B13D4}" destId="{58C8C9B3-BD0E-480B-863B-D8DE6CFD2390}" srcOrd="1" destOrd="0" presId="urn:microsoft.com/office/officeart/2005/8/layout/hList9"/>
    <dgm:cxn modelId="{0EC5915A-8EEC-465C-8EFD-782251C4E63F}" type="presParOf" srcId="{32D969D4-070C-4106-B91E-F83534CE67CB}" destId="{9B7D40A7-3CCF-48C4-9D27-DC8448DFBC02}" srcOrd="2" destOrd="0" presId="urn:microsoft.com/office/officeart/2005/8/layout/hList9"/>
    <dgm:cxn modelId="{356CFE7F-4D90-47D9-AA19-6C8AF418FA54}" type="presParOf" srcId="{32D969D4-070C-4106-B91E-F83534CE67CB}" destId="{97930090-2E31-4A49-B9BB-B08BFC5DC8F4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4E5B4F-1065-4AEA-BE16-7336C0756F29}">
      <dsp:nvSpPr>
        <dsp:cNvPr id="0" name=""/>
        <dsp:cNvSpPr/>
      </dsp:nvSpPr>
      <dsp:spPr>
        <a:xfrm>
          <a:off x="685799" y="0"/>
          <a:ext cx="7772400" cy="4406209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359DD17-EED1-4B50-9A1C-D18274AF22A4}">
      <dsp:nvSpPr>
        <dsp:cNvPr id="0" name=""/>
        <dsp:cNvSpPr/>
      </dsp:nvSpPr>
      <dsp:spPr>
        <a:xfrm>
          <a:off x="393" y="1156153"/>
          <a:ext cx="2895691" cy="20939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 Актов Правительства РФ регламентирующих процедуру рассмотрения досудебных споров и разногласий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2609" y="1258369"/>
        <a:ext cx="2691259" cy="1889469"/>
      </dsp:txXfrm>
    </dsp:sp>
    <dsp:sp modelId="{735B8DA1-140E-4CDD-AD08-1DEEBBCC8096}">
      <dsp:nvSpPr>
        <dsp:cNvPr id="0" name=""/>
        <dsp:cNvSpPr/>
      </dsp:nvSpPr>
      <dsp:spPr>
        <a:xfrm>
          <a:off x="3251486" y="1163609"/>
          <a:ext cx="2937845" cy="20789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 Правительства Российской Федерации от 30.04.2018 № 533 «Об утверждении Правил рассмотрения (урегулирования) споров и разногласий, связанных с установлением и (или) применением цен (тарифов)»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52974" y="1265097"/>
        <a:ext cx="2734869" cy="1876014"/>
      </dsp:txXfrm>
    </dsp:sp>
    <dsp:sp modelId="{94707A5C-344F-46D2-95DE-C69952D3B9F7}">
      <dsp:nvSpPr>
        <dsp:cNvPr id="0" name=""/>
        <dsp:cNvSpPr/>
      </dsp:nvSpPr>
      <dsp:spPr>
        <a:xfrm>
          <a:off x="6544732" y="1154074"/>
          <a:ext cx="2598873" cy="20980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Приказ ФАС России от 19.06.2018 № 827/18 «Об утверждении регламента деятельности ФАС России по рассмотрению (урегулированию) споров разногласий и разногласий»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47151" y="1256493"/>
        <a:ext cx="2394035" cy="18932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02F87-92BD-4F6C-A91E-BE183B368A28}">
      <dsp:nvSpPr>
        <dsp:cNvPr id="0" name=""/>
        <dsp:cNvSpPr/>
      </dsp:nvSpPr>
      <dsp:spPr>
        <a:xfrm rot="10800000">
          <a:off x="1932860" y="29322"/>
          <a:ext cx="6024074" cy="15588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7402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Установлен единый срок подачи заявлений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(3 месяца с момента, когда лицо узнало, или должно было узнать о нарушении своих прав);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единый срок рассмотрения заявлений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(3 месяца + продление на срок до 1 месяца)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322568" y="29322"/>
        <a:ext cx="5634366" cy="1558831"/>
      </dsp:txXfrm>
    </dsp:sp>
    <dsp:sp modelId="{8093A06E-0C76-497B-8B73-932FAF2262D8}">
      <dsp:nvSpPr>
        <dsp:cNvPr id="0" name=""/>
        <dsp:cNvSpPr/>
      </dsp:nvSpPr>
      <dsp:spPr>
        <a:xfrm>
          <a:off x="1101823" y="1910"/>
          <a:ext cx="1662073" cy="161365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DB920D-C447-4CED-990B-9B781BBBF0FB}">
      <dsp:nvSpPr>
        <dsp:cNvPr id="0" name=""/>
        <dsp:cNvSpPr/>
      </dsp:nvSpPr>
      <dsp:spPr>
        <a:xfrm rot="10800000">
          <a:off x="1907050" y="2080889"/>
          <a:ext cx="6024074" cy="15588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7402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Закреплен статус Комиссии ФАС России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(Представители Минэкономразвития России + Отраслевого министерства (присутствие)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296758" y="2080889"/>
        <a:ext cx="5634366" cy="1558831"/>
      </dsp:txXfrm>
    </dsp:sp>
    <dsp:sp modelId="{B745C874-0672-492B-B664-0661FA8EAB57}">
      <dsp:nvSpPr>
        <dsp:cNvPr id="0" name=""/>
        <dsp:cNvSpPr/>
      </dsp:nvSpPr>
      <dsp:spPr>
        <a:xfrm>
          <a:off x="1127634" y="2080889"/>
          <a:ext cx="1558831" cy="155883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22DE1F-B680-4BFA-84B4-FC82BD7E5B5A}">
      <dsp:nvSpPr>
        <dsp:cNvPr id="0" name=""/>
        <dsp:cNvSpPr/>
      </dsp:nvSpPr>
      <dsp:spPr>
        <a:xfrm rot="10800000">
          <a:off x="1907050" y="4105044"/>
          <a:ext cx="6024074" cy="15588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7402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Определен порядок исполнения  решений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(срок, объем, ходатайство о продлении срока исполнения)  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296758" y="4105044"/>
        <a:ext cx="5634366" cy="1558831"/>
      </dsp:txXfrm>
    </dsp:sp>
    <dsp:sp modelId="{87CD1EC2-DFED-4970-B3AA-44F4A9DC692A}">
      <dsp:nvSpPr>
        <dsp:cNvPr id="0" name=""/>
        <dsp:cNvSpPr/>
      </dsp:nvSpPr>
      <dsp:spPr>
        <a:xfrm>
          <a:off x="1127634" y="4105044"/>
          <a:ext cx="1558831" cy="155883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9AC92-C3EA-45E8-8FBC-1B98BE54B6A6}">
      <dsp:nvSpPr>
        <dsp:cNvPr id="0" name=""/>
        <dsp:cNvSpPr/>
      </dsp:nvSpPr>
      <dsp:spPr>
        <a:xfrm>
          <a:off x="832784" y="2762654"/>
          <a:ext cx="3325609" cy="25489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 изменений в НК РФ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«Единая государственная пошлина  120 000»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9808" y="3135941"/>
        <a:ext cx="2351561" cy="1802392"/>
      </dsp:txXfrm>
    </dsp:sp>
    <dsp:sp modelId="{24B17504-F155-40FB-939D-C88D25C7239B}">
      <dsp:nvSpPr>
        <dsp:cNvPr id="0" name=""/>
        <dsp:cNvSpPr/>
      </dsp:nvSpPr>
      <dsp:spPr>
        <a:xfrm rot="14819957">
          <a:off x="353519" y="1436596"/>
          <a:ext cx="2266508" cy="44800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2B4F4D0-0D2F-4DA0-A627-BA8F7F1585AF}">
      <dsp:nvSpPr>
        <dsp:cNvPr id="0" name=""/>
        <dsp:cNvSpPr/>
      </dsp:nvSpPr>
      <dsp:spPr>
        <a:xfrm>
          <a:off x="2156" y="20095"/>
          <a:ext cx="2083614" cy="11946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рассмотрение разногласий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80 000 рублей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147" y="55086"/>
        <a:ext cx="2013632" cy="1124708"/>
      </dsp:txXfrm>
    </dsp:sp>
    <dsp:sp modelId="{B9435841-2F4C-47ED-B73C-9CA860EE53BF}">
      <dsp:nvSpPr>
        <dsp:cNvPr id="0" name=""/>
        <dsp:cNvSpPr/>
      </dsp:nvSpPr>
      <dsp:spPr>
        <a:xfrm rot="17582095">
          <a:off x="2380894" y="1452186"/>
          <a:ext cx="2237110" cy="44800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79F93FB-7820-4E2E-A11E-832AC3AA85A0}">
      <dsp:nvSpPr>
        <dsp:cNvPr id="0" name=""/>
        <dsp:cNvSpPr/>
      </dsp:nvSpPr>
      <dsp:spPr>
        <a:xfrm>
          <a:off x="2885841" y="49476"/>
          <a:ext cx="2102580" cy="11946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досудебное рассмотрение споров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160 000 рублей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20832" y="84467"/>
        <a:ext cx="2032598" cy="11247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C21C19-78C9-4E7B-96D6-E9E646CD2DBC}">
      <dsp:nvSpPr>
        <dsp:cNvPr id="0" name=""/>
        <dsp:cNvSpPr/>
      </dsp:nvSpPr>
      <dsp:spPr>
        <a:xfrm>
          <a:off x="0" y="830224"/>
          <a:ext cx="7569744" cy="138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D1BEB9-0C29-4DAD-86A2-8831A75AE41B}">
      <dsp:nvSpPr>
        <dsp:cNvPr id="0" name=""/>
        <dsp:cNvSpPr/>
      </dsp:nvSpPr>
      <dsp:spPr>
        <a:xfrm>
          <a:off x="139332" y="400750"/>
          <a:ext cx="7565962" cy="1623600"/>
        </a:xfrm>
        <a:prstGeom prst="round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540" tIns="0" rIns="21054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Подлежит исключению более 7,5 млрд руб. </a:t>
          </a:r>
          <a:br>
            <a:rPr lang="ru-RU" sz="2400" kern="1200" dirty="0" smtClean="0"/>
          </a:br>
          <a:endParaRPr lang="ru-RU" sz="2400" kern="1200" dirty="0"/>
        </a:p>
      </dsp:txBody>
      <dsp:txXfrm>
        <a:off x="218590" y="480008"/>
        <a:ext cx="7407446" cy="14650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76819-C32D-4ACA-B00A-5054F7C28B42}">
      <dsp:nvSpPr>
        <dsp:cNvPr id="0" name=""/>
        <dsp:cNvSpPr/>
      </dsp:nvSpPr>
      <dsp:spPr>
        <a:xfrm rot="5400000">
          <a:off x="5593097" y="-2179095"/>
          <a:ext cx="1156667" cy="580840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285750" lvl="1" indent="-285750" algn="ctr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400" kern="1200" dirty="0" smtClean="0"/>
            <a:t>Федеральных                 законов</a:t>
          </a:r>
          <a:endParaRPr lang="ru-RU" sz="3400" kern="1200" dirty="0"/>
        </a:p>
      </dsp:txBody>
      <dsp:txXfrm rot="-5400000">
        <a:off x="3267228" y="203238"/>
        <a:ext cx="5751941" cy="1043739"/>
      </dsp:txXfrm>
    </dsp:sp>
    <dsp:sp modelId="{73E12F2B-B8F2-42FB-AFFB-058C63A1F2E3}">
      <dsp:nvSpPr>
        <dsp:cNvPr id="0" name=""/>
        <dsp:cNvSpPr/>
      </dsp:nvSpPr>
      <dsp:spPr>
        <a:xfrm>
          <a:off x="0" y="2190"/>
          <a:ext cx="3267228" cy="14458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18</a:t>
          </a:r>
          <a:endParaRPr lang="ru-RU" sz="4800" kern="1200" dirty="0">
            <a:solidFill>
              <a:schemeClr val="tx1">
                <a:lumMod val="50000"/>
                <a:lumOff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580" y="72770"/>
        <a:ext cx="3126068" cy="1304674"/>
      </dsp:txXfrm>
    </dsp:sp>
    <dsp:sp modelId="{FB789D61-B6B4-4911-8843-5D424002ADDF}">
      <dsp:nvSpPr>
        <dsp:cNvPr id="0" name=""/>
        <dsp:cNvSpPr/>
      </dsp:nvSpPr>
      <dsp:spPr>
        <a:xfrm rot="5400000">
          <a:off x="5593097" y="-660969"/>
          <a:ext cx="1156667" cy="580840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285750" lvl="1" indent="-285750" algn="ctr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400" kern="1200" dirty="0" smtClean="0"/>
            <a:t>Постановлений Правительства</a:t>
          </a:r>
          <a:endParaRPr lang="ru-RU" sz="3400" kern="1200" dirty="0"/>
        </a:p>
      </dsp:txBody>
      <dsp:txXfrm rot="-5400000">
        <a:off x="3267228" y="1721364"/>
        <a:ext cx="5751941" cy="1043739"/>
      </dsp:txXfrm>
    </dsp:sp>
    <dsp:sp modelId="{6530A3C8-DDA4-4A68-AEB0-D616996C31A2}">
      <dsp:nvSpPr>
        <dsp:cNvPr id="0" name=""/>
        <dsp:cNvSpPr/>
      </dsp:nvSpPr>
      <dsp:spPr>
        <a:xfrm>
          <a:off x="0" y="1520316"/>
          <a:ext cx="3267228" cy="14458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Более 40</a:t>
          </a:r>
          <a:endParaRPr lang="ru-RU" sz="4800" kern="1200" dirty="0">
            <a:solidFill>
              <a:schemeClr val="tx1">
                <a:lumMod val="50000"/>
                <a:lumOff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580" y="1590896"/>
        <a:ext cx="3126068" cy="1304674"/>
      </dsp:txXfrm>
    </dsp:sp>
    <dsp:sp modelId="{661EFF8E-3B2B-48B6-97BC-B3EF4CD56B3E}">
      <dsp:nvSpPr>
        <dsp:cNvPr id="0" name=""/>
        <dsp:cNvSpPr/>
      </dsp:nvSpPr>
      <dsp:spPr>
        <a:xfrm rot="5400000">
          <a:off x="5593097" y="857156"/>
          <a:ext cx="1156667" cy="580840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285750" lvl="1" indent="-285750" algn="ctr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400" kern="1200" dirty="0" smtClean="0"/>
            <a:t>Ведомственных                  НПА</a:t>
          </a:r>
          <a:endParaRPr lang="ru-RU" sz="3400" kern="1200" dirty="0"/>
        </a:p>
      </dsp:txBody>
      <dsp:txXfrm rot="-5400000">
        <a:off x="3267228" y="3239489"/>
        <a:ext cx="5751941" cy="1043739"/>
      </dsp:txXfrm>
    </dsp:sp>
    <dsp:sp modelId="{91BDEEF9-C15B-4DB9-A4D3-5A768F2F6195}">
      <dsp:nvSpPr>
        <dsp:cNvPr id="0" name=""/>
        <dsp:cNvSpPr/>
      </dsp:nvSpPr>
      <dsp:spPr>
        <a:xfrm>
          <a:off x="0" y="3038442"/>
          <a:ext cx="3267228" cy="14458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Более 100</a:t>
          </a:r>
          <a:endParaRPr lang="ru-RU" sz="4800" kern="1200" dirty="0">
            <a:solidFill>
              <a:schemeClr val="tx1">
                <a:lumMod val="50000"/>
                <a:lumOff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580" y="3109022"/>
        <a:ext cx="3126068" cy="130467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788350-A1D0-45F2-AD3D-C26352D19EDE}">
      <dsp:nvSpPr>
        <dsp:cNvPr id="0" name=""/>
        <dsp:cNvSpPr/>
      </dsp:nvSpPr>
      <dsp:spPr>
        <a:xfrm>
          <a:off x="745442" y="0"/>
          <a:ext cx="4224172" cy="560379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CC8B0E-5741-4281-B699-BFE5937D2CA7}">
      <dsp:nvSpPr>
        <dsp:cNvPr id="0" name=""/>
        <dsp:cNvSpPr/>
      </dsp:nvSpPr>
      <dsp:spPr>
        <a:xfrm>
          <a:off x="0" y="1681138"/>
          <a:ext cx="1490884" cy="22415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Указание Президента Российской Федерации от 24.04.2017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№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Пр-81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779" y="1753917"/>
        <a:ext cx="1345326" cy="2095960"/>
      </dsp:txXfrm>
    </dsp:sp>
    <dsp:sp modelId="{39D64CA6-57FC-4B05-9588-7A685D8F01E5}">
      <dsp:nvSpPr>
        <dsp:cNvPr id="0" name=""/>
        <dsp:cNvSpPr/>
      </dsp:nvSpPr>
      <dsp:spPr>
        <a:xfrm>
          <a:off x="1739367" y="1669281"/>
          <a:ext cx="1490884" cy="22415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12146" y="1742060"/>
        <a:ext cx="1345326" cy="2095960"/>
      </dsp:txXfrm>
    </dsp:sp>
    <dsp:sp modelId="{254E79FB-C9E0-4A14-94BB-D17C075E143E}">
      <dsp:nvSpPr>
        <dsp:cNvPr id="0" name=""/>
        <dsp:cNvSpPr/>
      </dsp:nvSpPr>
      <dsp:spPr>
        <a:xfrm>
          <a:off x="3478730" y="1681138"/>
          <a:ext cx="1490884" cy="22415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51509" y="1753917"/>
        <a:ext cx="1345326" cy="20959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A5EB4D-D544-4CE9-9389-7F4878EF2B15}">
      <dsp:nvSpPr>
        <dsp:cNvPr id="0" name=""/>
        <dsp:cNvSpPr/>
      </dsp:nvSpPr>
      <dsp:spPr>
        <a:xfrm>
          <a:off x="-6487899" y="-993044"/>
          <a:ext cx="7728211" cy="7728211"/>
        </a:xfrm>
        <a:prstGeom prst="blockArc">
          <a:avLst>
            <a:gd name="adj1" fmla="val 18900000"/>
            <a:gd name="adj2" fmla="val 2700000"/>
            <a:gd name="adj3" fmla="val 279"/>
          </a:avLst>
        </a:pr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AFE222-6354-472A-AC67-999349ABA909}">
      <dsp:nvSpPr>
        <dsp:cNvPr id="0" name=""/>
        <dsp:cNvSpPr/>
      </dsp:nvSpPr>
      <dsp:spPr>
        <a:xfrm>
          <a:off x="402809" y="261036"/>
          <a:ext cx="8664532" cy="521844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421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перечень регулируемых видов деятельности</a:t>
          </a:r>
          <a:endParaRPr lang="ru-RU" sz="1800" kern="1200" dirty="0"/>
        </a:p>
      </dsp:txBody>
      <dsp:txXfrm>
        <a:off x="402809" y="261036"/>
        <a:ext cx="8664532" cy="521844"/>
      </dsp:txXfrm>
    </dsp:sp>
    <dsp:sp modelId="{1FD849DF-3F40-4DAB-95E4-E9296E00B06F}">
      <dsp:nvSpPr>
        <dsp:cNvPr id="0" name=""/>
        <dsp:cNvSpPr/>
      </dsp:nvSpPr>
      <dsp:spPr>
        <a:xfrm>
          <a:off x="76657" y="195806"/>
          <a:ext cx="652305" cy="6523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BA0178-3409-4D0C-AC58-6F6CE5198CC7}">
      <dsp:nvSpPr>
        <dsp:cNvPr id="0" name=""/>
        <dsp:cNvSpPr/>
      </dsp:nvSpPr>
      <dsp:spPr>
        <a:xfrm>
          <a:off x="875386" y="1044262"/>
          <a:ext cx="8191956" cy="521844"/>
        </a:xfrm>
        <a:prstGeom prst="rect">
          <a:avLst/>
        </a:prstGeom>
        <a:solidFill>
          <a:schemeClr val="accent1">
            <a:shade val="50000"/>
            <a:hueOff val="4988"/>
            <a:satOff val="7038"/>
            <a:lumOff val="885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421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единые цели, принципы, формы и методы государственного регулирования цен (тарифов)</a:t>
          </a:r>
          <a:endParaRPr lang="ru-RU" sz="1800" kern="1200" dirty="0"/>
        </a:p>
      </dsp:txBody>
      <dsp:txXfrm>
        <a:off x="875386" y="1044262"/>
        <a:ext cx="8191956" cy="521844"/>
      </dsp:txXfrm>
    </dsp:sp>
    <dsp:sp modelId="{8DFC4655-B7A7-4B1C-8927-185C34978B36}">
      <dsp:nvSpPr>
        <dsp:cNvPr id="0" name=""/>
        <dsp:cNvSpPr/>
      </dsp:nvSpPr>
      <dsp:spPr>
        <a:xfrm>
          <a:off x="549233" y="979031"/>
          <a:ext cx="652305" cy="6523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14C830-0E23-4925-A017-4B67F248CB7E}">
      <dsp:nvSpPr>
        <dsp:cNvPr id="0" name=""/>
        <dsp:cNvSpPr/>
      </dsp:nvSpPr>
      <dsp:spPr>
        <a:xfrm>
          <a:off x="1134356" y="1826913"/>
          <a:ext cx="7932986" cy="521844"/>
        </a:xfrm>
        <a:prstGeom prst="rect">
          <a:avLst/>
        </a:prstGeom>
        <a:solidFill>
          <a:schemeClr val="accent1">
            <a:shade val="50000"/>
            <a:hueOff val="9975"/>
            <a:satOff val="14076"/>
            <a:lumOff val="1770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421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разграничение полномочий между федеральными и региональными органами  государственной власти и порядок их взаимодействия</a:t>
          </a:r>
          <a:endParaRPr lang="ru-RU" sz="1800" kern="1200" dirty="0"/>
        </a:p>
      </dsp:txBody>
      <dsp:txXfrm>
        <a:off x="1134356" y="1826913"/>
        <a:ext cx="7932986" cy="521844"/>
      </dsp:txXfrm>
    </dsp:sp>
    <dsp:sp modelId="{EF4F61D1-461E-4BD8-A863-48E1CFF56F39}">
      <dsp:nvSpPr>
        <dsp:cNvPr id="0" name=""/>
        <dsp:cNvSpPr/>
      </dsp:nvSpPr>
      <dsp:spPr>
        <a:xfrm>
          <a:off x="808203" y="1761683"/>
          <a:ext cx="652305" cy="6523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ECC31B-CA8C-42E4-80DC-1B40DE97B325}">
      <dsp:nvSpPr>
        <dsp:cNvPr id="0" name=""/>
        <dsp:cNvSpPr/>
      </dsp:nvSpPr>
      <dsp:spPr>
        <a:xfrm>
          <a:off x="1217042" y="2610138"/>
          <a:ext cx="7850299" cy="521844"/>
        </a:xfrm>
        <a:prstGeom prst="rect">
          <a:avLst/>
        </a:prstGeom>
        <a:solidFill>
          <a:schemeClr val="accent1">
            <a:shade val="50000"/>
            <a:hueOff val="14963"/>
            <a:satOff val="21114"/>
            <a:lumOff val="2656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421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права советов потребителей</a:t>
          </a:r>
          <a:endParaRPr lang="ru-RU" sz="1800" kern="1200" dirty="0"/>
        </a:p>
      </dsp:txBody>
      <dsp:txXfrm>
        <a:off x="1217042" y="2610138"/>
        <a:ext cx="7850299" cy="521844"/>
      </dsp:txXfrm>
    </dsp:sp>
    <dsp:sp modelId="{CD566BF1-F731-4A3E-BFE6-9AFBFAD96DC5}">
      <dsp:nvSpPr>
        <dsp:cNvPr id="0" name=""/>
        <dsp:cNvSpPr/>
      </dsp:nvSpPr>
      <dsp:spPr>
        <a:xfrm>
          <a:off x="890890" y="2544908"/>
          <a:ext cx="652305" cy="6523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D9E4EB-9E64-4F6D-849E-20C02C916FC5}">
      <dsp:nvSpPr>
        <dsp:cNvPr id="0" name=""/>
        <dsp:cNvSpPr/>
      </dsp:nvSpPr>
      <dsp:spPr>
        <a:xfrm>
          <a:off x="1134356" y="3393364"/>
          <a:ext cx="7932986" cy="521844"/>
        </a:xfrm>
        <a:prstGeom prst="rect">
          <a:avLst/>
        </a:prstGeom>
        <a:solidFill>
          <a:schemeClr val="accent1">
            <a:shade val="50000"/>
            <a:hueOff val="14963"/>
            <a:satOff val="21114"/>
            <a:lumOff val="2656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421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единые правила согласования, утверждения инвестиционных программ регулируемых субъектов и контроля за из реализацией</a:t>
          </a:r>
          <a:endParaRPr lang="ru-RU" sz="1800" kern="1200" dirty="0"/>
        </a:p>
      </dsp:txBody>
      <dsp:txXfrm>
        <a:off x="1134356" y="3393364"/>
        <a:ext cx="7932986" cy="521844"/>
      </dsp:txXfrm>
    </dsp:sp>
    <dsp:sp modelId="{E3B7E7FB-202E-41AE-B346-55490421E159}">
      <dsp:nvSpPr>
        <dsp:cNvPr id="0" name=""/>
        <dsp:cNvSpPr/>
      </dsp:nvSpPr>
      <dsp:spPr>
        <a:xfrm>
          <a:off x="808203" y="3328133"/>
          <a:ext cx="652305" cy="6523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9C8836-BFD7-4B2E-BA74-7DC7EA5C400A}">
      <dsp:nvSpPr>
        <dsp:cNvPr id="0" name=""/>
        <dsp:cNvSpPr/>
      </dsp:nvSpPr>
      <dsp:spPr>
        <a:xfrm>
          <a:off x="836638" y="4168266"/>
          <a:ext cx="8191956" cy="521844"/>
        </a:xfrm>
        <a:prstGeom prst="rect">
          <a:avLst/>
        </a:prstGeom>
        <a:solidFill>
          <a:schemeClr val="accent1">
            <a:shade val="50000"/>
            <a:hueOff val="9975"/>
            <a:satOff val="14076"/>
            <a:lumOff val="1770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421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единый порядок установления регулируемых цен (тарифов)</a:t>
          </a:r>
          <a:endParaRPr lang="ru-RU" sz="1800" kern="1200" dirty="0"/>
        </a:p>
      </dsp:txBody>
      <dsp:txXfrm>
        <a:off x="836638" y="4168266"/>
        <a:ext cx="8191956" cy="521844"/>
      </dsp:txXfrm>
    </dsp:sp>
    <dsp:sp modelId="{E91DDC81-3ABE-4BB7-A344-64F968E4D20F}">
      <dsp:nvSpPr>
        <dsp:cNvPr id="0" name=""/>
        <dsp:cNvSpPr/>
      </dsp:nvSpPr>
      <dsp:spPr>
        <a:xfrm>
          <a:off x="549233" y="4110785"/>
          <a:ext cx="652305" cy="6523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31F155-4DF9-467D-AD46-FAA6327B1510}">
      <dsp:nvSpPr>
        <dsp:cNvPr id="0" name=""/>
        <dsp:cNvSpPr/>
      </dsp:nvSpPr>
      <dsp:spPr>
        <a:xfrm>
          <a:off x="402809" y="4959241"/>
          <a:ext cx="8664532" cy="521844"/>
        </a:xfrm>
        <a:prstGeom prst="rect">
          <a:avLst/>
        </a:prstGeom>
        <a:solidFill>
          <a:schemeClr val="accent1">
            <a:shade val="50000"/>
            <a:hueOff val="4988"/>
            <a:satOff val="7038"/>
            <a:lumOff val="885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421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порядок осуществления государственного контроля (надзора) в области государственного регулирования цен (тарифов)</a:t>
          </a:r>
          <a:endParaRPr lang="ru-RU" sz="1600" kern="1200" dirty="0"/>
        </a:p>
      </dsp:txBody>
      <dsp:txXfrm>
        <a:off x="402809" y="4959241"/>
        <a:ext cx="8664532" cy="521844"/>
      </dsp:txXfrm>
    </dsp:sp>
    <dsp:sp modelId="{07A1594D-8658-4060-A247-9653582DF008}">
      <dsp:nvSpPr>
        <dsp:cNvPr id="0" name=""/>
        <dsp:cNvSpPr/>
      </dsp:nvSpPr>
      <dsp:spPr>
        <a:xfrm>
          <a:off x="76657" y="4894010"/>
          <a:ext cx="652305" cy="6523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676114-BBA8-4EC6-B1B1-828847FEB09C}">
      <dsp:nvSpPr>
        <dsp:cNvPr id="0" name=""/>
        <dsp:cNvSpPr/>
      </dsp:nvSpPr>
      <dsp:spPr>
        <a:xfrm>
          <a:off x="2288118" y="6895"/>
          <a:ext cx="7150209" cy="73238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Баланс интересов потребителей и регулируемых субъектов</a:t>
          </a:r>
          <a:endParaRPr lang="ru-RU" sz="18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32151" y="6895"/>
        <a:ext cx="6006175" cy="732382"/>
      </dsp:txXfrm>
    </dsp:sp>
    <dsp:sp modelId="{ED645762-C722-448B-A7E3-EB18A3A63674}">
      <dsp:nvSpPr>
        <dsp:cNvPr id="0" name=""/>
        <dsp:cNvSpPr/>
      </dsp:nvSpPr>
      <dsp:spPr>
        <a:xfrm>
          <a:off x="2298878" y="776650"/>
          <a:ext cx="7150209" cy="732382"/>
        </a:xfrm>
        <a:prstGeom prst="rect">
          <a:avLst/>
        </a:prstGeom>
        <a:solidFill>
          <a:schemeClr val="accent2">
            <a:tint val="40000"/>
            <a:alpha val="90000"/>
            <a:hueOff val="-2400000"/>
            <a:satOff val="-3249"/>
            <a:lumOff val="2713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2400000"/>
              <a:satOff val="-3249"/>
              <a:lumOff val="271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Установление цен (тарифов) исходя из их экономической обоснованности</a:t>
          </a:r>
          <a:endParaRPr lang="ru-RU" sz="20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42911" y="776650"/>
        <a:ext cx="6006175" cy="732382"/>
      </dsp:txXfrm>
    </dsp:sp>
    <dsp:sp modelId="{6FC8C844-8D74-4A74-A37B-07D7F188D82A}">
      <dsp:nvSpPr>
        <dsp:cNvPr id="0" name=""/>
        <dsp:cNvSpPr/>
      </dsp:nvSpPr>
      <dsp:spPr>
        <a:xfrm>
          <a:off x="2298878" y="1546325"/>
          <a:ext cx="7150209" cy="535796"/>
        </a:xfrm>
        <a:prstGeom prst="rect">
          <a:avLst/>
        </a:prstGeom>
        <a:solidFill>
          <a:schemeClr val="accent2">
            <a:tint val="40000"/>
            <a:alpha val="90000"/>
            <a:hueOff val="-4800000"/>
            <a:satOff val="-6498"/>
            <a:lumOff val="5425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4800000"/>
              <a:satOff val="-6498"/>
              <a:lumOff val="542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Долгосрочный период установления цен (тарифов)</a:t>
          </a:r>
          <a:endParaRPr lang="ru-RU" sz="20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42911" y="1546325"/>
        <a:ext cx="6006175" cy="535796"/>
      </dsp:txXfrm>
    </dsp:sp>
    <dsp:sp modelId="{87C23120-8C35-4F56-A199-E47C2C84CA36}">
      <dsp:nvSpPr>
        <dsp:cNvPr id="0" name=""/>
        <dsp:cNvSpPr/>
      </dsp:nvSpPr>
      <dsp:spPr>
        <a:xfrm>
          <a:off x="2298878" y="2128737"/>
          <a:ext cx="7150209" cy="732382"/>
        </a:xfrm>
        <a:prstGeom prst="rect">
          <a:avLst/>
        </a:prstGeom>
        <a:solidFill>
          <a:schemeClr val="accent2">
            <a:tint val="40000"/>
            <a:alpha val="90000"/>
            <a:hueOff val="-7200000"/>
            <a:satOff val="-9747"/>
            <a:lumOff val="8138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7200000"/>
              <a:satOff val="-9747"/>
              <a:lumOff val="813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стабильных и недискриминационных условий для осуществления предпринимательской деятельности в сферах, в которых осуществляется государственное регулирование цен (тарифов)</a:t>
          </a:r>
          <a:endParaRPr lang="ru-RU" sz="14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42911" y="2128737"/>
        <a:ext cx="6006175" cy="732382"/>
      </dsp:txXfrm>
    </dsp:sp>
    <dsp:sp modelId="{D7756A3F-B95B-4822-A783-86B0A94D8BCC}">
      <dsp:nvSpPr>
        <dsp:cNvPr id="0" name=""/>
        <dsp:cNvSpPr/>
      </dsp:nvSpPr>
      <dsp:spPr>
        <a:xfrm>
          <a:off x="2298878" y="2906937"/>
          <a:ext cx="7150209" cy="732382"/>
        </a:xfrm>
        <a:prstGeom prst="rect">
          <a:avLst/>
        </a:prstGeom>
        <a:solidFill>
          <a:schemeClr val="accent2">
            <a:tint val="40000"/>
            <a:alpha val="90000"/>
            <a:hueOff val="-9600000"/>
            <a:satOff val="-12996"/>
            <a:lumOff val="1085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9600000"/>
              <a:satOff val="-12996"/>
              <a:lumOff val="1085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равных условий доступа потребителей к регулируемым товарам (работам, услугам)</a:t>
          </a:r>
          <a:endParaRPr lang="ru-RU" sz="18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42911" y="2906937"/>
        <a:ext cx="6006175" cy="732382"/>
      </dsp:txXfrm>
    </dsp:sp>
    <dsp:sp modelId="{4AE93339-11E6-4B31-A196-3A66A8DC4A5B}">
      <dsp:nvSpPr>
        <dsp:cNvPr id="0" name=""/>
        <dsp:cNvSpPr/>
      </dsp:nvSpPr>
      <dsp:spPr>
        <a:xfrm>
          <a:off x="2298878" y="3649441"/>
          <a:ext cx="7150209" cy="732382"/>
        </a:xfrm>
        <a:prstGeom prst="rect">
          <a:avLst/>
        </a:prstGeom>
        <a:solidFill>
          <a:schemeClr val="accent2">
            <a:tint val="40000"/>
            <a:alpha val="90000"/>
            <a:hueOff val="-12000000"/>
            <a:satOff val="-16245"/>
            <a:lumOff val="13563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12000000"/>
              <a:satOff val="-16245"/>
              <a:lumOff val="1356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Открытость деятельности регулируемых субъектов и регулирующих органов</a:t>
          </a:r>
          <a:endParaRPr lang="ru-RU" sz="18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42911" y="3649441"/>
        <a:ext cx="6006175" cy="732382"/>
      </dsp:txXfrm>
    </dsp:sp>
    <dsp:sp modelId="{D953B7AC-D101-4942-A16B-143E3EAF56CE}">
      <dsp:nvSpPr>
        <dsp:cNvPr id="0" name=""/>
        <dsp:cNvSpPr/>
      </dsp:nvSpPr>
      <dsp:spPr>
        <a:xfrm>
          <a:off x="2298878" y="4381823"/>
          <a:ext cx="7150209" cy="732382"/>
        </a:xfrm>
        <a:prstGeom prst="rect">
          <a:avLst/>
        </a:prstGeom>
        <a:solidFill>
          <a:schemeClr val="accent2">
            <a:tint val="40000"/>
            <a:alpha val="90000"/>
            <a:hueOff val="-14400000"/>
            <a:satOff val="-19494"/>
            <a:lumOff val="16275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14400000"/>
              <a:satOff val="-19494"/>
              <a:lumOff val="162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Стимулирование повышения экономической и энергетической эффективности при осуществлении регулируемой деятельности</a:t>
          </a:r>
          <a:endParaRPr lang="ru-RU" sz="16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42911" y="4381823"/>
        <a:ext cx="6006175" cy="732382"/>
      </dsp:txXfrm>
    </dsp:sp>
    <dsp:sp modelId="{97930090-2E31-4A49-B9BB-B08BFC5DC8F4}">
      <dsp:nvSpPr>
        <dsp:cNvPr id="0" name=""/>
        <dsp:cNvSpPr/>
      </dsp:nvSpPr>
      <dsp:spPr>
        <a:xfrm>
          <a:off x="1605624" y="750"/>
          <a:ext cx="1558593" cy="158501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Принципы</a:t>
          </a:r>
          <a:endParaRPr lang="ru-RU" sz="1800" kern="1200" dirty="0"/>
        </a:p>
      </dsp:txBody>
      <dsp:txXfrm>
        <a:off x="1833875" y="232870"/>
        <a:ext cx="1102091" cy="1120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302623" cy="340156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7" y="1"/>
            <a:ext cx="4302623" cy="340156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r">
              <a:defRPr sz="1200"/>
            </a:lvl1pPr>
          </a:lstStyle>
          <a:p>
            <a:fld id="{C03A2E45-123C-4DFF-B2ED-E95116189C2C}" type="datetimeFigureOut">
              <a:rPr lang="ru-RU" smtClean="0"/>
              <a:pPr/>
              <a:t>07.08.2018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6456435"/>
            <a:ext cx="4302623" cy="340155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7" y="6456435"/>
            <a:ext cx="4302623" cy="340155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r">
              <a:defRPr sz="1200"/>
            </a:lvl1pPr>
          </a:lstStyle>
          <a:p>
            <a:fld id="{D2F48323-C7BC-43BE-A3C2-5CF3211CD8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734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1"/>
            <a:ext cx="4301543" cy="341064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804" y="1"/>
            <a:ext cx="4301543" cy="341064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r">
              <a:defRPr sz="1200"/>
            </a:lvl1pPr>
          </a:lstStyle>
          <a:p>
            <a:fld id="{5B179AD8-3FD2-4EF3-891B-D6DBDDF5A535}" type="datetimeFigureOut">
              <a:rPr lang="ru-RU" smtClean="0"/>
              <a:pPr/>
              <a:t>07.08.2018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9112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8" tIns="45709" rIns="91418" bIns="4570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71383"/>
            <a:ext cx="7941310" cy="2676585"/>
          </a:xfrm>
          <a:prstGeom prst="rect">
            <a:avLst/>
          </a:prstGeom>
        </p:spPr>
        <p:txBody>
          <a:bodyPr vert="horz" lIns="91418" tIns="45709" rIns="91418" bIns="4570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6456614"/>
            <a:ext cx="4301543" cy="341063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804" y="6456614"/>
            <a:ext cx="4301543" cy="341063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r">
              <a:defRPr sz="1200"/>
            </a:lvl1pPr>
          </a:lstStyle>
          <a:p>
            <a:fld id="{BCD4731F-5EB1-4524-B4E5-6AB9565907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148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33763" y="849313"/>
            <a:ext cx="3059112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3D825-286A-43BA-8325-B9AC7C7849FF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893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4731F-5EB1-4524-B4E5-6AB95659073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636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9976F-3D5D-4B38-B1C3-418F40E0B50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723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9976F-3D5D-4B38-B1C3-418F40E0B50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279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0FF2C-AFEC-4CB3-9C46-E0B715276F63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704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40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пр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774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DDE4B-8B30-4645-A0E5-0119F153AA4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87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F9396-7A55-445A-88FD-9A7E0A3091A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882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97086-880D-476A-9924-DFC22C382D0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204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72116-5C6D-47CA-BC92-A4DBEAE4BDA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112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4CE99-1BB7-4898-B056-F1E35115EAF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563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32A19-7491-4FC0-B6E9-320453ECFD0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53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49EC-BC27-47C5-8A4C-723453005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728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49EC-BC27-47C5-8A4C-723453005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011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49EC-BC27-47C5-8A4C-723453005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859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49EC-BC27-47C5-8A4C-723453005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29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63ACF-489A-4BAD-B362-0ACED2251F5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4684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49EC-BC27-47C5-8A4C-723453005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2750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49EC-BC27-47C5-8A4C-723453005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707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49EC-BC27-47C5-8A4C-723453005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0374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49EC-BC27-47C5-8A4C-723453005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0934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49EC-BC27-47C5-8A4C-723453005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0124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49EC-BC27-47C5-8A4C-723453005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1805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49EC-BC27-47C5-8A4C-723453005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8713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40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пр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536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BD279-F3DD-437D-A337-386CBFE1FD6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215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C9410-9F92-4D34-B0DA-23BF1BA7D9A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434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96D7D-B978-4365-85C9-85207FD9B93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582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2B101-1A0E-412E-B29D-B25D855F503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118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B33A0-2D83-4904-8E04-062BF1EF93B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435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6C0A4-F887-4CBC-B17E-ACCC9DC4943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200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A9DC6-C943-4AAD-AF72-9C825937CE5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816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1028" name="Picture 8" descr="пр2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9" descr="пр 1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2C39A3-C713-4A8D-B05F-6EA333364FA8}" type="slidenum">
              <a:rPr lang="ru-RU">
                <a:solidFill>
                  <a:srgbClr val="FFFFFF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92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99"/>
          </a:solidFill>
          <a:latin typeface="+mn-lt"/>
          <a:ea typeface="ＭＳ Ｐゴシック" charset="-128"/>
          <a:cs typeface="ＭＳ Ｐゴシック" charset="-128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333399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333399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333399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B49EC-BC27-47C5-8A4C-723453005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064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microsoft.com/office/2007/relationships/hdphoto" Target="../media/hdphoto1.wdp"/><Relationship Id="rId7" Type="http://schemas.openxmlformats.org/officeDocument/2006/relationships/diagramColors" Target="../diagrams/colors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5.xml"/><Relationship Id="rId7" Type="http://schemas.openxmlformats.org/officeDocument/2006/relationships/image" Target="../media/image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079"/>
          <p:cNvSpPr>
            <a:spLocks noChangeArrowheads="1"/>
          </p:cNvSpPr>
          <p:nvPr/>
        </p:nvSpPr>
        <p:spPr bwMode="auto">
          <a:xfrm>
            <a:off x="310896" y="3582565"/>
            <a:ext cx="8601456" cy="268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Aft>
                <a:spcPts val="375"/>
              </a:spcAft>
            </a:pPr>
            <a:r>
              <a:rPr lang="ru-RU" altLang="ru-RU" sz="2400" b="1" dirty="0" smtClean="0">
                <a:solidFill>
                  <a:srgbClr val="333399"/>
                </a:solidFill>
                <a:latin typeface="Arial" pitchFamily="34" charset="0"/>
              </a:rPr>
              <a:t>Основные направления развития государственного регулирования цен (тарифов)</a:t>
            </a:r>
            <a:endParaRPr lang="en-US" altLang="ru-RU" sz="2000" b="1" dirty="0">
              <a:solidFill>
                <a:srgbClr val="333399"/>
              </a:solidFill>
              <a:latin typeface="Arial" pitchFamily="34" charset="0"/>
            </a:endParaRPr>
          </a:p>
          <a:p>
            <a:endParaRPr lang="en-US" altLang="ru-RU" sz="1600" b="1" dirty="0" smtClean="0">
              <a:solidFill>
                <a:srgbClr val="333399"/>
              </a:solidFill>
              <a:latin typeface="Arial" pitchFamily="34" charset="0"/>
            </a:endParaRPr>
          </a:p>
          <a:p>
            <a:pPr algn="r"/>
            <a:r>
              <a:rPr lang="ru-RU" altLang="ru-RU" sz="1600" b="1" dirty="0" smtClean="0">
                <a:solidFill>
                  <a:srgbClr val="333399"/>
                </a:solidFill>
                <a:latin typeface="Arial" pitchFamily="34" charset="0"/>
              </a:rPr>
              <a:t>Начальник Управления регионального тарифного регулирования</a:t>
            </a:r>
          </a:p>
          <a:p>
            <a:pPr algn="r"/>
            <a:r>
              <a:rPr lang="ru-RU" altLang="ru-RU" sz="1600" b="1" dirty="0" smtClean="0">
                <a:solidFill>
                  <a:srgbClr val="333399"/>
                </a:solidFill>
                <a:latin typeface="Arial" pitchFamily="34" charset="0"/>
              </a:rPr>
              <a:t>Юдина Ю.В.</a:t>
            </a:r>
            <a:endParaRPr lang="ru-RU" altLang="ru-RU" sz="1600" b="1" dirty="0" smtClean="0">
              <a:solidFill>
                <a:srgbClr val="333399"/>
              </a:solidFill>
              <a:latin typeface="Arial" pitchFamily="34" charset="0"/>
            </a:endParaRPr>
          </a:p>
          <a:p>
            <a:endParaRPr lang="ru-RU" altLang="ru-RU" sz="1600" b="1" dirty="0">
              <a:solidFill>
                <a:srgbClr val="333399"/>
              </a:solidFill>
              <a:latin typeface="Arial" pitchFamily="34" charset="0"/>
            </a:endParaRPr>
          </a:p>
          <a:p>
            <a:endParaRPr lang="ru-RU" altLang="ru-RU" sz="1600" b="1" dirty="0" smtClean="0">
              <a:solidFill>
                <a:srgbClr val="333399"/>
              </a:solidFill>
              <a:latin typeface="Arial" pitchFamily="34" charset="0"/>
            </a:endParaRPr>
          </a:p>
          <a:p>
            <a:pPr algn="r"/>
            <a:r>
              <a:rPr lang="ru-RU" altLang="ru-RU" sz="1600" dirty="0" smtClean="0">
                <a:solidFill>
                  <a:srgbClr val="333399"/>
                </a:solidFill>
                <a:latin typeface="Arial" pitchFamily="34" charset="0"/>
              </a:rPr>
              <a:t>Самара, 2018 г.</a:t>
            </a:r>
            <a:endParaRPr lang="ru-RU" altLang="ru-RU" sz="1600" dirty="0">
              <a:solidFill>
                <a:srgbClr val="333399"/>
              </a:solidFill>
            </a:endParaRPr>
          </a:p>
        </p:txBody>
      </p:sp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1260475" y="1989138"/>
            <a:ext cx="78835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2400" b="1" dirty="0">
                <a:solidFill>
                  <a:srgbClr val="008080"/>
                </a:solidFill>
                <a:latin typeface="Arial" pitchFamily="34" charset="0"/>
              </a:rPr>
              <a:t>ФЕДЕРАЛЬНАЯ АНТИМОНОПОЛЬНАЯ СЛУЖБА</a:t>
            </a:r>
            <a:endParaRPr lang="en-US" altLang="ru-RU" sz="2400" b="1" dirty="0">
              <a:solidFill>
                <a:srgbClr val="00808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6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101" y="3988700"/>
            <a:ext cx="4091551" cy="259148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0078" y="641587"/>
            <a:ext cx="8229600" cy="857250"/>
          </a:xfrm>
        </p:spPr>
        <p:txBody>
          <a:bodyPr/>
          <a:lstStyle/>
          <a:p>
            <a:r>
              <a:rPr lang="ru-RU" sz="1500" dirty="0">
                <a:solidFill>
                  <a:schemeClr val="bg1"/>
                </a:solidFill>
              </a:rPr>
              <a:t>Учет результатов деятельности организации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7B3DB5-7D60-4D47-BF14-D702D0F61B8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0077" y="1262760"/>
            <a:ext cx="84427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если регулируемая организация в течение расчетного периода регулирования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понесла экономически обоснованные расходы, не учтенные органом регулирования при установлении для нее регулируемых цен (тарифов), то такие расходы учитываются органом регулирования при установлении регулируемых цен (тарифов) для такой регулируемой организации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с периода, следующего за периодом, в котором указанные расходы были документально подтверждены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годовой бухгалтерской и статистической отчетности.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2977" y="2957889"/>
            <a:ext cx="8216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Расходы, связанные с результатами деятельности организации, возникшие ранее указанного периода (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i-2)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не заявленные при установлении и корректировке регулируемых цен (тарифов) на плановый период регулирования (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учету не подлежат.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77082" y="1197405"/>
            <a:ext cx="0" cy="140418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90693" y="3004897"/>
            <a:ext cx="0" cy="6446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42977" y="3988700"/>
            <a:ext cx="8216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 указанных расходов может осуществляться органом регулирования в течение периода, в том числе относящегося к разным долгосрочным периодам регулирования, который не может быть больше 3 лет в сферах теплоснабжения и водоснабжения/водоотведения, 5 лет в сфере электроэнергетики.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290693" y="3988700"/>
            <a:ext cx="0" cy="7692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78026" y="197088"/>
            <a:ext cx="8594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Учет результатов деятельности </a:t>
            </a:r>
            <a:r>
              <a:rPr lang="ru-RU" dirty="0" smtClean="0">
                <a:solidFill>
                  <a:schemeClr val="bg1"/>
                </a:solidFill>
              </a:rPr>
              <a:t>в предыдущих периодах регулирования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332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740"/>
            <a:ext cx="8229600" cy="565688"/>
          </a:xfrm>
        </p:spPr>
        <p:txBody>
          <a:bodyPr/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экспертным заключениям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63ACF-489A-4BAD-B362-0ACED2251F57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11</a:t>
            </a:fld>
            <a:endParaRPr lang="ru-RU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18654" y="992471"/>
            <a:ext cx="5106691" cy="557939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Экспертное заключение  органа регулирование должно содержать: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1751309"/>
            <a:ext cx="9144000" cy="900682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Анализ: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правовое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экономическое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включения тех или иных расходов в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необходимой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валовой выручки регулируемой организации с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приложением расчета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регулирующего органа по каждой из рассматриваемых статей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затрат;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2720848"/>
            <a:ext cx="9144000" cy="580291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принимаемых регулирующим органом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обоснования расходов отдельно по каждой статье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затрат;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3419517"/>
            <a:ext cx="9144000" cy="700007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Ссылки на нормы законодательства в области государственного регулирования цен (тарифов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на основании которых, в состав тарифов включаются те или иные расходы;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4240656"/>
            <a:ext cx="9144000" cy="700007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случае, отказа от учета тех или иных расходов в НВВ, обоснование такого отказа со ссылкой на нормы законодательства и подтверждающие документы.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422" y="4987915"/>
            <a:ext cx="3177153" cy="154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1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36513" y="913433"/>
            <a:ext cx="9144000" cy="120592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l"/>
            <a:r>
              <a:rPr lang="ru-RU" sz="2400" kern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150 нормативно правовых актов регулируют отношения в области государственного регулирования цен (тарифов), из них:</a:t>
            </a:r>
            <a:endParaRPr lang="ru-RU" sz="2400" kern="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12385596"/>
              </p:ext>
            </p:extLst>
          </p:nvPr>
        </p:nvGraphicFramePr>
        <p:xfrm>
          <a:off x="0" y="1868995"/>
          <a:ext cx="9075634" cy="4486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935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ru-RU">
              <a:solidFill>
                <a:srgbClr val="FFFF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76393"/>
            <a:ext cx="4060557" cy="5603796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324746" y="2565545"/>
            <a:ext cx="1084881" cy="735592"/>
          </a:xfrm>
          <a:prstGeom prst="roundRect">
            <a:avLst/>
          </a:prstGeom>
          <a:solidFill>
            <a:srgbClr val="99003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«Об основах государственного регулирования цен (тарифов)»</a:t>
            </a:r>
            <a:endParaRPr lang="ru-RU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1688041651"/>
              </p:ext>
            </p:extLst>
          </p:nvPr>
        </p:nvGraphicFramePr>
        <p:xfrm>
          <a:off x="4174384" y="976392"/>
          <a:ext cx="4969615" cy="5603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997845" y="2933342"/>
            <a:ext cx="12166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 Президента Российской Федерации от 27.12.2017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58788" y="2933341"/>
            <a:ext cx="13154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Поручения Правительства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от 25.01.2018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ДМ-П13-361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51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14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0739" y="185979"/>
            <a:ext cx="8415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Законопроект содержит: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404603359"/>
              </p:ext>
            </p:extLst>
          </p:nvPr>
        </p:nvGraphicFramePr>
        <p:xfrm>
          <a:off x="0" y="914400"/>
          <a:ext cx="9144000" cy="5742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568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CE1BF3-5556-4600-AFBC-2C069EAB867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121920" y="178464"/>
            <a:ext cx="9144000" cy="346075"/>
          </a:xfrm>
        </p:spPr>
        <p:txBody>
          <a:bodyPr/>
          <a:lstStyle/>
          <a:p>
            <a:pPr>
              <a:lnSpc>
                <a:spcPts val="2200"/>
              </a:lnSpc>
              <a:buSzPct val="45000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государственного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регулирования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 (тарифов)</a:t>
            </a:r>
            <a:endParaRPr lang="ru-RU" sz="2400" b="1" dirty="0">
              <a:solidFill>
                <a:srgbClr val="FFFFFF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85158226"/>
              </p:ext>
            </p:extLst>
          </p:nvPr>
        </p:nvGraphicFramePr>
        <p:xfrm>
          <a:off x="-1087419" y="1144753"/>
          <a:ext cx="9961255" cy="522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308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CE1BF3-5556-4600-AFBC-2C069EAB867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121920" y="178464"/>
            <a:ext cx="9144000" cy="346075"/>
          </a:xfrm>
        </p:spPr>
        <p:txBody>
          <a:bodyPr/>
          <a:lstStyle/>
          <a:p>
            <a:pPr>
              <a:lnSpc>
                <a:spcPts val="2200"/>
              </a:lnSpc>
              <a:buSzPct val="45000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методы государственного регулирования цен (тарифов)</a:t>
            </a:r>
            <a:endParaRPr lang="ru-RU" sz="2400" b="1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44285" y="1257072"/>
            <a:ext cx="2634343" cy="2133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(определения) цен (тарифов)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44285" y="4049258"/>
            <a:ext cx="2634343" cy="21336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регулирования цен (тарифов)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96343" y="995815"/>
            <a:ext cx="5410200" cy="26561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установление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 (тарифов) регулирующим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органом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установление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 (тарифов) регулируемой организации в пределах значений, установленных регулирующим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органом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установление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 (тарифов), путем заключения соглашения между регулирующим органом и регулируемым субъектом (регуляторный контракт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установление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 (тарифов) путем утверждения формул расчета цен (тарифов) регулирующим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органом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> 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96343" y="3788001"/>
            <a:ext cx="5410200" cy="265611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метод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 обоснованных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метод индексации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метод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доходности инвестиционного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капитала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метод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сравнительного анализа (эталонных расходов (затрат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000" dirty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12" y="1063343"/>
            <a:ext cx="1022888" cy="590578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12" y="3841941"/>
            <a:ext cx="1022888" cy="562528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471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9821"/>
            <a:ext cx="8229600" cy="504201"/>
          </a:xfrm>
        </p:spPr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потребителей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729" y="953146"/>
            <a:ext cx="4277532" cy="5627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0739" y="953145"/>
            <a:ext cx="4602998" cy="1774556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9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законопроекта определяет: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уполномоченных принимать решения о создании Советов потребителей;</a:t>
            </a:r>
          </a:p>
          <a:p>
            <a:pPr algn="just">
              <a:buFontTx/>
              <a:buChar char="-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Советов потребителей.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0738" y="2820692"/>
            <a:ext cx="4603000" cy="3759496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10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законопроекта закрепляет: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Способы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Советов потребителей в процессе установления регулируемых цен (тарифов);</a:t>
            </a:r>
          </a:p>
          <a:p>
            <a:pPr algn="just">
              <a:buFontTx/>
              <a:buChar char="-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Советов потребителей в процессе установления регулируемых цен (тарифов);</a:t>
            </a:r>
          </a:p>
          <a:p>
            <a:pPr algn="just">
              <a:buFontTx/>
              <a:buChar char="-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Обязанность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органа регулирования рассматривать и отражать в материалах тарифного дела все поступившие от Советов потребителей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45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15297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Инвестиционная деятельность регулируемых субъектов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97086-880D-476A-9924-DFC22C382D01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993" y="1852047"/>
            <a:ext cx="5765370" cy="472814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и сроки утверждения ИП устанавливаются Правительством РФ учетом следующих положений: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 утверждаются на период ее реализации, но на срок не менее 5 лет;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ИП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регулируемых субъектов утверждаются в срок не позднее 3 месяцев до начала периода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регулирования;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Регулируемый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 в период реализации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ИП ежегодно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 предоставляет в уполномоченный орган исполнительной власти и орган исполнительной власти в области государственного регулирования цен (тарифов), информацию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ее  исполнении;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осле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реализации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ИП установлено,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регулируемый субъект не исполнил предусмотренные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ИП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мероприятия, финансирование которых осуществлялось из тарифных источников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выявлены факты нецелевого использования инвестиционных ресурсов,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расходы исключаются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регулирующим органом из состава регулируемых цен (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тарифов).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0971" y="937648"/>
            <a:ext cx="2785821" cy="83913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Статьи 37, 38, 39, 40 законопроекта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363" y="937649"/>
            <a:ext cx="3316637" cy="5642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38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462" y="96408"/>
            <a:ext cx="8229600" cy="508756"/>
          </a:xfrm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 расходов на амортизацию по законопроекту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7046913" y="6580188"/>
            <a:ext cx="2133600" cy="309966"/>
          </a:xfrm>
        </p:spPr>
        <p:txBody>
          <a:bodyPr/>
          <a:lstStyle/>
          <a:p>
            <a:pPr>
              <a:defRPr/>
            </a:pPr>
            <a:fld id="{BC763ACF-489A-4BAD-B362-0ACED2251F57}" type="slidenum">
              <a:rPr lang="ru-RU" sz="110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19</a:t>
            </a:fld>
            <a:endParaRPr lang="ru-RU" sz="11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1011264"/>
            <a:ext cx="3990815" cy="73616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27 законопроекта «Об основах государственного регулирования цен (тарифов)»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-3874" y="1896230"/>
            <a:ext cx="9062633" cy="468395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40000" algn="just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Регулируемые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обязаны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принятие основных средств к бухгалтерскому учету на максимальный срок полезного использования, установленный Классификацией основных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(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объектов, ранее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эксплуатировавшихся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другими собственниками, с учетов срока использования другими собственниками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540000" indent="457200" algn="just"/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0000" algn="just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составе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НВВ учитывается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амортизация только по основным средствам, фактически введенным в эксплуатацию за последний отчетный период, за который имеются отчетные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данные;</a:t>
            </a:r>
          </a:p>
          <a:p>
            <a:pPr marL="540000" indent="457200" algn="just"/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0000" algn="just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Величина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амортизации основных средств регулируемых субъектов в целях настоящего Федерального закона направляется только на капитальные вложения, в том числе на новое строительство, реконструкцию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включается в необходимую валовую выручку только при условии утверждения инвестиционной или ремонтной программ, финансируемых за счет амортизационных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отчислений;</a:t>
            </a:r>
          </a:p>
          <a:p>
            <a:pPr marL="540000" indent="457200" algn="just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0000" indent="457200" algn="just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случае, если ранее учтенные в НВВ расходы на амортизацию, определенные источником финансирования мероприятий инвестиционной программы организации, были компенсированы выручкой от регулируемой деятельности, но не израсходованы в запланированном размере, то неизрасходованные средства исключаются из НВВ регулируемого субъекта при расчете и установлении соответствующих тарифов для этого субъекта на следующий календарный год. В случае отсутствия утвержденной инвестиционной программы либо остатка денежных средств после реализации инвестиционной программы, указанные денежные средства могут быть израсходованы на капитальный ремонт. </a:t>
            </a: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306" y="957020"/>
            <a:ext cx="2575651" cy="79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65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740" y="123986"/>
            <a:ext cx="9079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порядок рассмотрения досудебных споров и разногласий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15180"/>
            <a:ext cx="9144000" cy="1365008"/>
          </a:xfrm>
          <a:prstGeom prst="rect">
            <a:avLst/>
          </a:prstGeom>
        </p:spPr>
      </p:pic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4179754097"/>
              </p:ext>
            </p:extLst>
          </p:nvPr>
        </p:nvGraphicFramePr>
        <p:xfrm>
          <a:off x="68627" y="929897"/>
          <a:ext cx="9144000" cy="4406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2559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79709" y="557938"/>
            <a:ext cx="8229600" cy="2789695"/>
          </a:xfrm>
        </p:spPr>
        <p:txBody>
          <a:bodyPr/>
          <a:lstStyle/>
          <a:p>
            <a:r>
              <a:rPr lang="ru-RU" sz="1800" dirty="0">
                <a:solidFill>
                  <a:schemeClr val="bg1"/>
                </a:solidFill>
              </a:rPr>
              <a:t>расходов на амортизационные отчисления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63ACF-489A-4BAD-B362-0ACED2251F5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6649" y="33012"/>
            <a:ext cx="7067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Учет расходов </a:t>
            </a:r>
            <a:r>
              <a:rPr lang="ru-RU" dirty="0">
                <a:solidFill>
                  <a:schemeClr val="bg1"/>
                </a:solidFill>
              </a:rPr>
              <a:t>на </a:t>
            </a:r>
            <a:r>
              <a:rPr lang="ru-RU" dirty="0" smtClean="0">
                <a:solidFill>
                  <a:schemeClr val="bg1"/>
                </a:solidFill>
              </a:rPr>
              <a:t>аренду по законопроекту  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74" y="1011264"/>
            <a:ext cx="3990815" cy="736169"/>
          </a:xfrm>
          <a:prstGeom prst="roundRect">
            <a:avLst/>
          </a:prstGeom>
          <a:solidFill>
            <a:srgbClr val="47A4A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27 законопроекта «Об основах государственного регулирования цен (тарифов)»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74" y="1896230"/>
            <a:ext cx="9062633" cy="4683958"/>
          </a:xfrm>
          <a:prstGeom prst="roundRect">
            <a:avLst/>
          </a:prstGeom>
          <a:solidFill>
            <a:srgbClr val="47A4A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Расходы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аренду определяются исходя из величины амортизации, налога на имущество и иных обязательных платежей собственника, относящихся к арендуемому имуществу по регулируемому виду деятельности на основании договора аренды и акта приемки-передачи арендованного имущества.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Арендная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по договорам аренды недвижимого имущества по регулируемым видам деятельности учитывается только при условии, что такой договор прошел государственную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регистрацию;</a:t>
            </a:r>
          </a:p>
          <a:p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Расходы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лизинг определяются исходя из возмещения затрат лизингодателя, связанных с приобретением и передачей предмета лизинга лизингополучателю, возмещения затрат, связанных с оказанием других предусмотренных договором лизинга услуг, а также доход лизингодателя. При этом доход лизингодателя не должен превышать установленную Центральным банком Российской Федерации ключевую ставку, увеличенную на 4 процентных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пункта;</a:t>
            </a:r>
          </a:p>
          <a:p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Концессионная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определяется в соответствии с концессионным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соглашением 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087" y="984143"/>
            <a:ext cx="2575651" cy="79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6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21</a:t>
            </a:fld>
            <a:endParaRPr lang="ru-RU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0" y="69174"/>
            <a:ext cx="9144000" cy="51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>
              <a:lnSpc>
                <a:spcPts val="2200"/>
              </a:lnSpc>
              <a:buSzPct val="45000"/>
            </a:pPr>
            <a:r>
              <a:rPr lang="ru-RU" sz="2400" b="1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Рассмотрение дел о нарушении законодательства в области государственного регулирования цен (тарифов)</a:t>
            </a:r>
            <a:endParaRPr lang="ru-RU" sz="2400" b="1" dirty="0"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481943" y="981157"/>
            <a:ext cx="4027713" cy="978270"/>
            <a:chOff x="68428" y="641382"/>
            <a:chExt cx="2680335" cy="1608201"/>
          </a:xfrm>
          <a:solidFill>
            <a:srgbClr val="008080"/>
          </a:solidFill>
        </p:grpSpPr>
        <p:sp>
          <p:nvSpPr>
            <p:cNvPr id="5" name="Прямоугольник 4"/>
            <p:cNvSpPr/>
            <p:nvPr/>
          </p:nvSpPr>
          <p:spPr>
            <a:xfrm>
              <a:off x="68428" y="641382"/>
              <a:ext cx="2680335" cy="160820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6" name="Прямоугольник 5"/>
            <p:cNvSpPr/>
            <p:nvPr/>
          </p:nvSpPr>
          <p:spPr>
            <a:xfrm>
              <a:off x="68428" y="641382"/>
              <a:ext cx="2680335" cy="1608201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solidFill>
                    <a:sysClr val="window" lastClr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Заявление об оспаривании тарифа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 smtClean="0">
                  <a:solidFill>
                    <a:sysClr val="window" lastClr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(не позднее 3-х месяцев с момента утверждения тарифа)</a:t>
              </a:r>
              <a:endParaRPr lang="ru-RU" sz="2000" kern="1200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3135877" y="2262919"/>
            <a:ext cx="2680335" cy="498506"/>
            <a:chOff x="1474184" y="2346697"/>
            <a:chExt cx="2680335" cy="1608201"/>
          </a:xfrm>
          <a:solidFill>
            <a:srgbClr val="008080"/>
          </a:solidFill>
        </p:grpSpPr>
        <p:sp>
          <p:nvSpPr>
            <p:cNvPr id="8" name="Прямоугольник 7"/>
            <p:cNvSpPr/>
            <p:nvPr/>
          </p:nvSpPr>
          <p:spPr>
            <a:xfrm>
              <a:off x="1474184" y="2346697"/>
              <a:ext cx="2680335" cy="160820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9" name="Прямоугольник 8"/>
            <p:cNvSpPr/>
            <p:nvPr/>
          </p:nvSpPr>
          <p:spPr>
            <a:xfrm>
              <a:off x="1474184" y="2346697"/>
              <a:ext cx="2680335" cy="1608201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solidFill>
                    <a:sysClr val="window" lastClr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ФАС России</a:t>
              </a:r>
              <a:endParaRPr lang="ru-RU" sz="2800" b="1" kern="1200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3" name="Прямая со стрелкой 22"/>
          <p:cNvCxnSpPr/>
          <p:nvPr/>
        </p:nvCxnSpPr>
        <p:spPr>
          <a:xfrm flipH="1">
            <a:off x="3650446" y="2761425"/>
            <a:ext cx="826697" cy="386200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Группа 23"/>
          <p:cNvGrpSpPr/>
          <p:nvPr/>
        </p:nvGrpSpPr>
        <p:grpSpPr>
          <a:xfrm>
            <a:off x="993332" y="3743589"/>
            <a:ext cx="2702458" cy="1153104"/>
            <a:chOff x="2943264" y="-509324"/>
            <a:chExt cx="2702458" cy="1652305"/>
          </a:xfrm>
          <a:solidFill>
            <a:srgbClr val="008080"/>
          </a:solidFill>
        </p:grpSpPr>
        <p:sp>
          <p:nvSpPr>
            <p:cNvPr id="25" name="Прямоугольник 24"/>
            <p:cNvSpPr/>
            <p:nvPr/>
          </p:nvSpPr>
          <p:spPr>
            <a:xfrm>
              <a:off x="2965387" y="-509324"/>
              <a:ext cx="2680335" cy="160820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26" name="Прямоугольник 25"/>
            <p:cNvSpPr/>
            <p:nvPr/>
          </p:nvSpPr>
          <p:spPr>
            <a:xfrm>
              <a:off x="2943264" y="-465220"/>
              <a:ext cx="2680335" cy="1608201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ysClr val="window" lastClr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Дело о нарушении законодательства в области регулирования цен (тарифов)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solidFill>
                    <a:sysClr val="window" lastClr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Срок 90 дней</a:t>
              </a:r>
              <a:endParaRPr lang="ru-RU" sz="1600" kern="1200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732427" y="5271928"/>
            <a:ext cx="3545660" cy="1205429"/>
            <a:chOff x="4422552" y="2346697"/>
            <a:chExt cx="2680335" cy="1608201"/>
          </a:xfrm>
          <a:solidFill>
            <a:srgbClr val="008080"/>
          </a:solidFill>
        </p:grpSpPr>
        <p:sp>
          <p:nvSpPr>
            <p:cNvPr id="28" name="Прямоугольник 27"/>
            <p:cNvSpPr/>
            <p:nvPr/>
          </p:nvSpPr>
          <p:spPr>
            <a:xfrm>
              <a:off x="4422552" y="2346697"/>
              <a:ext cx="2680335" cy="160820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29" name="Прямоугольник 28"/>
            <p:cNvSpPr/>
            <p:nvPr/>
          </p:nvSpPr>
          <p:spPr>
            <a:xfrm>
              <a:off x="4422552" y="2346697"/>
              <a:ext cx="2680335" cy="1608201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solidFill>
                    <a:sysClr val="window" lastClr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Решение по делу о нарушении законодательства в области цен (тарифов</a:t>
              </a:r>
              <a:r>
                <a:rPr lang="ru-RU" sz="2000" kern="1200" dirty="0" smtClean="0">
                  <a:solidFill>
                    <a:sysClr val="window" lastClr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ru-RU" sz="2000" kern="1200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971209" y="2876504"/>
            <a:ext cx="2680335" cy="501675"/>
            <a:chOff x="1474184" y="2346697"/>
            <a:chExt cx="2680335" cy="1608201"/>
          </a:xfrm>
          <a:solidFill>
            <a:srgbClr val="008080"/>
          </a:solidFill>
        </p:grpSpPr>
        <p:sp>
          <p:nvSpPr>
            <p:cNvPr id="31" name="Прямоугольник 30"/>
            <p:cNvSpPr/>
            <p:nvPr/>
          </p:nvSpPr>
          <p:spPr>
            <a:xfrm>
              <a:off x="1474184" y="2346697"/>
              <a:ext cx="2680335" cy="160820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32" name="Прямоугольник 31"/>
            <p:cNvSpPr/>
            <p:nvPr/>
          </p:nvSpPr>
          <p:spPr>
            <a:xfrm>
              <a:off x="1474184" y="2346697"/>
              <a:ext cx="2680335" cy="1608201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>
                  <a:solidFill>
                    <a:sysClr val="window" lastClr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Соблюдены требования к обжалованию</a:t>
              </a:r>
              <a:endParaRPr lang="ru-RU" kern="1200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5366657" y="2920018"/>
            <a:ext cx="2680335" cy="501675"/>
            <a:chOff x="1474184" y="2346697"/>
            <a:chExt cx="2680335" cy="1608201"/>
          </a:xfrm>
          <a:solidFill>
            <a:srgbClr val="008080"/>
          </a:solidFill>
        </p:grpSpPr>
        <p:sp>
          <p:nvSpPr>
            <p:cNvPr id="34" name="Прямоугольник 33"/>
            <p:cNvSpPr/>
            <p:nvPr/>
          </p:nvSpPr>
          <p:spPr>
            <a:xfrm>
              <a:off x="1474184" y="2346697"/>
              <a:ext cx="2680335" cy="160820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35" name="Прямоугольник 34"/>
            <p:cNvSpPr/>
            <p:nvPr/>
          </p:nvSpPr>
          <p:spPr>
            <a:xfrm>
              <a:off x="1474184" y="2346697"/>
              <a:ext cx="2680335" cy="1608201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solidFill>
                    <a:sysClr val="window" lastClr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 соблюдены требования к обжалованию</a:t>
              </a:r>
              <a:endParaRPr lang="ru-RU" sz="1600" kern="1200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6" name="Прямая со стрелкой 35"/>
          <p:cNvCxnSpPr/>
          <p:nvPr/>
        </p:nvCxnSpPr>
        <p:spPr>
          <a:xfrm>
            <a:off x="4476044" y="2768368"/>
            <a:ext cx="890613" cy="427921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Группа 38"/>
          <p:cNvGrpSpPr/>
          <p:nvPr/>
        </p:nvGrpSpPr>
        <p:grpSpPr>
          <a:xfrm>
            <a:off x="5410903" y="3698836"/>
            <a:ext cx="2702810" cy="1167078"/>
            <a:chOff x="2965387" y="-509326"/>
            <a:chExt cx="2702810" cy="1608203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40" name="Прямоугольник 39"/>
            <p:cNvSpPr/>
            <p:nvPr/>
          </p:nvSpPr>
          <p:spPr>
            <a:xfrm>
              <a:off x="2965387" y="-509324"/>
              <a:ext cx="2680335" cy="160820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41" name="Прямоугольник 40"/>
            <p:cNvSpPr/>
            <p:nvPr/>
          </p:nvSpPr>
          <p:spPr>
            <a:xfrm>
              <a:off x="2987862" y="-509326"/>
              <a:ext cx="2680335" cy="1608202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solidFill>
                    <a:sysClr val="window" lastClr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Отказ в рассмотрении или оставление без движения</a:t>
              </a:r>
              <a:endParaRPr lang="ru-RU" sz="2000" kern="1200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43" name="Прямая со стрелкой 42"/>
          <p:cNvCxnSpPr/>
          <p:nvPr/>
        </p:nvCxnSpPr>
        <p:spPr>
          <a:xfrm>
            <a:off x="2262958" y="3378179"/>
            <a:ext cx="0" cy="354110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Группа 48"/>
          <p:cNvGrpSpPr/>
          <p:nvPr/>
        </p:nvGrpSpPr>
        <p:grpSpPr>
          <a:xfrm>
            <a:off x="5042466" y="5293103"/>
            <a:ext cx="3839574" cy="1163081"/>
            <a:chOff x="4422552" y="2346697"/>
            <a:chExt cx="2680335" cy="1608201"/>
          </a:xfrm>
          <a:solidFill>
            <a:srgbClr val="008080"/>
          </a:solidFill>
        </p:grpSpPr>
        <p:sp>
          <p:nvSpPr>
            <p:cNvPr id="50" name="Прямоугольник 49"/>
            <p:cNvSpPr/>
            <p:nvPr/>
          </p:nvSpPr>
          <p:spPr>
            <a:xfrm>
              <a:off x="4422552" y="2346697"/>
              <a:ext cx="2680335" cy="160820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51" name="Прямоугольник 50"/>
            <p:cNvSpPr/>
            <p:nvPr/>
          </p:nvSpPr>
          <p:spPr>
            <a:xfrm>
              <a:off x="4422552" y="2346697"/>
              <a:ext cx="2680335" cy="1608201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solidFill>
                    <a:sysClr val="window" lastClr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Дело об административном правонарушении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solidFill>
                    <a:sysClr val="window" lastClr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(в случае установления факта нарушения)</a:t>
              </a:r>
              <a:endParaRPr lang="ru-RU" sz="2000" kern="1200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7" name="Прямая со стрелкой 36"/>
          <p:cNvCxnSpPr/>
          <p:nvPr/>
        </p:nvCxnSpPr>
        <p:spPr>
          <a:xfrm flipH="1">
            <a:off x="6859342" y="3421693"/>
            <a:ext cx="4754" cy="287478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endCxn id="9" idx="0"/>
          </p:cNvCxnSpPr>
          <p:nvPr/>
        </p:nvCxnSpPr>
        <p:spPr>
          <a:xfrm>
            <a:off x="4471290" y="1959427"/>
            <a:ext cx="4755" cy="303492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2294345" y="4896693"/>
            <a:ext cx="0" cy="354110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28" idx="3"/>
            <a:endCxn id="51" idx="1"/>
          </p:cNvCxnSpPr>
          <p:nvPr/>
        </p:nvCxnSpPr>
        <p:spPr>
          <a:xfrm>
            <a:off x="4278087" y="5874643"/>
            <a:ext cx="764379" cy="1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88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990600" y="892175"/>
            <a:ext cx="734536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333399"/>
                </a:solidFill>
              </a:rPr>
              <a:t>СПАСИБО ЗА ВНИМАНИЕ!</a:t>
            </a:r>
          </a:p>
          <a:p>
            <a:endParaRPr lang="en-US">
              <a:solidFill>
                <a:srgbClr val="333399"/>
              </a:solidFill>
            </a:endParaRPr>
          </a:p>
          <a:p>
            <a:r>
              <a:rPr lang="en-US">
                <a:solidFill>
                  <a:srgbClr val="333399"/>
                </a:solidFill>
              </a:rPr>
              <a:t/>
            </a:r>
            <a:br>
              <a:rPr lang="en-US">
                <a:solidFill>
                  <a:srgbClr val="333399"/>
                </a:solidFill>
              </a:rPr>
            </a:br>
            <a:endParaRPr lang="ru-RU">
              <a:solidFill>
                <a:srgbClr val="333399"/>
              </a:solidFill>
            </a:endParaRPr>
          </a:p>
        </p:txBody>
      </p:sp>
      <p:grpSp>
        <p:nvGrpSpPr>
          <p:cNvPr id="21507" name="Group 11"/>
          <p:cNvGrpSpPr>
            <a:grpSpLocks/>
          </p:cNvGrpSpPr>
          <p:nvPr/>
        </p:nvGrpSpPr>
        <p:grpSpPr bwMode="auto">
          <a:xfrm>
            <a:off x="2514600" y="1773238"/>
            <a:ext cx="4540250" cy="2362200"/>
            <a:chOff x="1676400" y="2743200"/>
            <a:chExt cx="4191000" cy="2362200"/>
          </a:xfrm>
        </p:grpSpPr>
        <p:pic>
          <p:nvPicPr>
            <p:cNvPr id="21515" name="Picture 5" descr="FAS-logo-color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28801" y="2743200"/>
              <a:ext cx="533399" cy="582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6" name="Picture 6" descr="14098_427100966728_20531316728_5146316_6182604_n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28800" y="3581400"/>
              <a:ext cx="5334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7" name="Picture 7" descr="twitter_newbird_blue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76400" y="426720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8" name="TextBox 8"/>
            <p:cNvSpPr txBox="1">
              <a:spLocks noChangeArrowheads="1"/>
            </p:cNvSpPr>
            <p:nvPr/>
          </p:nvSpPr>
          <p:spPr bwMode="auto">
            <a:xfrm>
              <a:off x="2536573" y="2819400"/>
              <a:ext cx="3330827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000">
                  <a:solidFill>
                    <a:srgbClr val="333399"/>
                  </a:solidFill>
                </a:rPr>
                <a:t>www.fas.gov.ru</a:t>
              </a:r>
            </a:p>
          </p:txBody>
        </p:sp>
        <p:sp>
          <p:nvSpPr>
            <p:cNvPr id="21519" name="TextBox 9"/>
            <p:cNvSpPr txBox="1">
              <a:spLocks noChangeArrowheads="1"/>
            </p:cNvSpPr>
            <p:nvPr/>
          </p:nvSpPr>
          <p:spPr bwMode="auto">
            <a:xfrm>
              <a:off x="2536573" y="3591580"/>
              <a:ext cx="3330827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000">
                  <a:solidFill>
                    <a:srgbClr val="333399"/>
                  </a:solidFill>
                </a:rPr>
                <a:t>FAS-book</a:t>
              </a:r>
            </a:p>
          </p:txBody>
        </p:sp>
        <p:sp>
          <p:nvSpPr>
            <p:cNvPr id="21520" name="TextBox 10"/>
            <p:cNvSpPr txBox="1">
              <a:spLocks noChangeArrowheads="1"/>
            </p:cNvSpPr>
            <p:nvPr/>
          </p:nvSpPr>
          <p:spPr bwMode="auto">
            <a:xfrm>
              <a:off x="2536573" y="4343400"/>
              <a:ext cx="2598135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000">
                  <a:solidFill>
                    <a:srgbClr val="333399"/>
                  </a:solidFill>
                </a:rPr>
                <a:t>rus_fas</a:t>
              </a:r>
            </a:p>
          </p:txBody>
        </p:sp>
      </p:grpSp>
      <p:pic>
        <p:nvPicPr>
          <p:cNvPr id="21508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89213" y="4135438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11"/>
          <p:cNvSpPr txBox="1">
            <a:spLocks noChangeArrowheads="1"/>
          </p:cNvSpPr>
          <p:nvPr/>
        </p:nvSpPr>
        <p:spPr bwMode="auto">
          <a:xfrm>
            <a:off x="3441700" y="4152900"/>
            <a:ext cx="25241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>
                <a:solidFill>
                  <a:srgbClr val="333399"/>
                </a:solidFill>
              </a:rPr>
              <a:t>fasovka</a:t>
            </a:r>
            <a:endParaRPr lang="ru-RU" sz="3000">
              <a:solidFill>
                <a:srgbClr val="333399"/>
              </a:solidFill>
            </a:endParaRPr>
          </a:p>
        </p:txBody>
      </p:sp>
      <p:sp>
        <p:nvSpPr>
          <p:cNvPr id="21510" name="Rectangle 18"/>
          <p:cNvSpPr>
            <a:spLocks noChangeArrowheads="1"/>
          </p:cNvSpPr>
          <p:nvPr/>
        </p:nvSpPr>
        <p:spPr bwMode="auto">
          <a:xfrm>
            <a:off x="4813300" y="3373438"/>
            <a:ext cx="25146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>
                <a:solidFill>
                  <a:srgbClr val="333399"/>
                </a:solidFill>
              </a:rPr>
              <a:t>&amp; fas_rf (eng)</a:t>
            </a:r>
            <a:endParaRPr lang="en-US" sz="3000"/>
          </a:p>
        </p:txBody>
      </p:sp>
      <p:pic>
        <p:nvPicPr>
          <p:cNvPr id="21511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9688" y="5805488"/>
            <a:ext cx="785812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1512" name="Text Box 17"/>
          <p:cNvSpPr txBox="1">
            <a:spLocks noChangeArrowheads="1"/>
          </p:cNvSpPr>
          <p:nvPr/>
        </p:nvSpPr>
        <p:spPr bwMode="auto">
          <a:xfrm>
            <a:off x="3443288" y="5805488"/>
            <a:ext cx="4967287" cy="550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>
                <a:solidFill>
                  <a:srgbClr val="333399"/>
                </a:solidFill>
              </a:rPr>
              <a:t>international@fas.gov.ru</a:t>
            </a:r>
          </a:p>
        </p:txBody>
      </p:sp>
      <p:pic>
        <p:nvPicPr>
          <p:cNvPr id="21513" name="Picture 2" descr="Вконтакт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82875" y="5008563"/>
            <a:ext cx="57626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Прямоугольник 12"/>
          <p:cNvSpPr>
            <a:spLocks noChangeArrowheads="1"/>
          </p:cNvSpPr>
          <p:nvPr/>
        </p:nvSpPr>
        <p:spPr bwMode="auto">
          <a:xfrm>
            <a:off x="3451225" y="4995863"/>
            <a:ext cx="14446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>
                <a:solidFill>
                  <a:srgbClr val="333399"/>
                </a:solidFill>
              </a:rPr>
              <a:t>fas_rus</a:t>
            </a:r>
            <a:endParaRPr lang="ru-RU" sz="30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59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07678142"/>
              </p:ext>
            </p:extLst>
          </p:nvPr>
        </p:nvGraphicFramePr>
        <p:xfrm>
          <a:off x="0" y="914400"/>
          <a:ext cx="9058759" cy="5665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079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485" y="108488"/>
            <a:ext cx="8686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государственная пошлина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920677590"/>
              </p:ext>
            </p:extLst>
          </p:nvPr>
        </p:nvGraphicFramePr>
        <p:xfrm>
          <a:off x="1" y="999641"/>
          <a:ext cx="4980471" cy="5510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923" y="1324041"/>
            <a:ext cx="4055040" cy="46572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4559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41209"/>
            <a:ext cx="9144000" cy="857250"/>
          </a:xfrm>
        </p:spPr>
        <p:txBody>
          <a:bodyPr/>
          <a:lstStyle/>
          <a:p>
            <a:pPr eaLnBrk="1" fontAlgn="auto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kern="1200" dirty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Итоги </a:t>
            </a:r>
            <a:r>
              <a:rPr lang="ru-RU" sz="1800" b="1" kern="1200" dirty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за 2017 </a:t>
            </a:r>
            <a:r>
              <a:rPr lang="ru-RU" sz="1800" b="1" kern="1200" dirty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год</a:t>
            </a:r>
            <a:endParaRPr lang="ru-RU" sz="1800" b="1" kern="1200" dirty="0">
              <a:solidFill>
                <a:srgbClr val="FFFFFF"/>
              </a:solidFill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-600926" y="2071012"/>
            <a:ext cx="3429000" cy="3439660"/>
          </a:xfrm>
          <a:prstGeom prst="ellipse">
            <a:avLst/>
          </a:prstGeom>
          <a:ln>
            <a:solidFill>
              <a:srgbClr val="00808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5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ФАС России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ятиугольник 29"/>
          <p:cNvSpPr/>
          <p:nvPr/>
        </p:nvSpPr>
        <p:spPr>
          <a:xfrm>
            <a:off x="2431883" y="2707339"/>
            <a:ext cx="3412657" cy="909845"/>
          </a:xfrm>
          <a:prstGeom prst="homePlat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/>
              <a:t>Выявлено экономически необоснованных средств</a:t>
            </a:r>
            <a:r>
              <a:rPr lang="en-US" sz="1350" dirty="0"/>
              <a:t> </a:t>
            </a:r>
            <a:r>
              <a:rPr lang="ru-RU" sz="1350" dirty="0"/>
              <a:t>в тарифах</a:t>
            </a:r>
            <a:endParaRPr lang="ru-RU" sz="1350" dirty="0"/>
          </a:p>
        </p:txBody>
      </p:sp>
      <p:sp>
        <p:nvSpPr>
          <p:cNvPr id="31" name="Пятиугольник 30"/>
          <p:cNvSpPr/>
          <p:nvPr/>
        </p:nvSpPr>
        <p:spPr>
          <a:xfrm>
            <a:off x="2431883" y="3886885"/>
            <a:ext cx="3412657" cy="925001"/>
          </a:xfrm>
          <a:prstGeom prst="homePlat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/>
              <a:t>По итогам проверок и иных контрольных полномочий                    проверено </a:t>
            </a:r>
            <a:endParaRPr lang="ru-RU" sz="1350" dirty="0"/>
          </a:p>
          <a:p>
            <a:pPr algn="ctr"/>
            <a:r>
              <a:rPr lang="ru-RU" sz="1350" dirty="0"/>
              <a:t>выдано</a:t>
            </a:r>
          </a:p>
        </p:txBody>
      </p:sp>
      <p:sp>
        <p:nvSpPr>
          <p:cNvPr id="32" name="Пятиугольник 31"/>
          <p:cNvSpPr/>
          <p:nvPr/>
        </p:nvSpPr>
        <p:spPr>
          <a:xfrm>
            <a:off x="1955185" y="4900924"/>
            <a:ext cx="2897873" cy="810690"/>
          </a:xfrm>
          <a:prstGeom prst="homePlat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/>
              <a:t>Количество рассмотренных заявлений о досудебных спорах и тарифных разногласиях</a:t>
            </a:r>
            <a:endParaRPr lang="ru-RU" sz="1350" dirty="0"/>
          </a:p>
        </p:txBody>
      </p:sp>
      <p:sp>
        <p:nvSpPr>
          <p:cNvPr id="33" name="Пятиугольник 32"/>
          <p:cNvSpPr/>
          <p:nvPr/>
        </p:nvSpPr>
        <p:spPr>
          <a:xfrm>
            <a:off x="1955185" y="1708648"/>
            <a:ext cx="2724947" cy="871121"/>
          </a:xfrm>
          <a:prstGeom prst="homePlat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/>
              <a:t>Проведено проверок в отношении Органов регулирования</a:t>
            </a:r>
            <a:endParaRPr lang="ru-RU" sz="1350" dirty="0"/>
          </a:p>
        </p:txBody>
      </p:sp>
      <p:sp>
        <p:nvSpPr>
          <p:cNvPr id="35" name="Нашивка 34"/>
          <p:cNvSpPr/>
          <p:nvPr/>
        </p:nvSpPr>
        <p:spPr>
          <a:xfrm>
            <a:off x="5571069" y="2675400"/>
            <a:ext cx="3148388" cy="902835"/>
          </a:xfrm>
          <a:prstGeom prst="chevron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bg1"/>
                </a:solidFill>
              </a:rPr>
              <a:t>Более 7,5</a:t>
            </a:r>
            <a:r>
              <a:rPr lang="ru-RU" sz="1350" dirty="0">
                <a:solidFill>
                  <a:schemeClr val="bg1"/>
                </a:solidFill>
              </a:rPr>
              <a:t> </a:t>
            </a:r>
            <a:r>
              <a:rPr lang="ru-RU" sz="1500" dirty="0">
                <a:solidFill>
                  <a:schemeClr val="bg1"/>
                </a:solidFill>
              </a:rPr>
              <a:t>млрд. руб.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36" name="Нашивка 35"/>
          <p:cNvSpPr/>
          <p:nvPr/>
        </p:nvSpPr>
        <p:spPr>
          <a:xfrm>
            <a:off x="5844540" y="3884349"/>
            <a:ext cx="2117048" cy="377993"/>
          </a:xfrm>
          <a:prstGeom prst="chevron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3 618 </a:t>
            </a:r>
            <a:r>
              <a:rPr lang="ru-RU" sz="1350" dirty="0">
                <a:solidFill>
                  <a:schemeClr val="bg1"/>
                </a:solidFill>
              </a:rPr>
              <a:t>тарифов</a:t>
            </a:r>
            <a:endParaRPr lang="ru-RU" sz="1350" dirty="0">
              <a:solidFill>
                <a:schemeClr val="bg1"/>
              </a:solidFill>
            </a:endParaRPr>
          </a:p>
        </p:txBody>
      </p:sp>
      <p:sp>
        <p:nvSpPr>
          <p:cNvPr id="37" name="Нашивка 36"/>
          <p:cNvSpPr/>
          <p:nvPr/>
        </p:nvSpPr>
        <p:spPr>
          <a:xfrm>
            <a:off x="4756339" y="4900924"/>
            <a:ext cx="1707659" cy="840680"/>
          </a:xfrm>
          <a:prstGeom prst="chevron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schemeClr val="bg1"/>
                </a:solidFill>
              </a:rPr>
              <a:t>250 </a:t>
            </a:r>
            <a:endParaRPr lang="ru-RU" sz="2100" dirty="0">
              <a:solidFill>
                <a:schemeClr val="bg1"/>
              </a:solidFill>
            </a:endParaRPr>
          </a:p>
        </p:txBody>
      </p:sp>
      <p:sp>
        <p:nvSpPr>
          <p:cNvPr id="48" name="Нашивка 47"/>
          <p:cNvSpPr/>
          <p:nvPr/>
        </p:nvSpPr>
        <p:spPr>
          <a:xfrm>
            <a:off x="4392955" y="1746918"/>
            <a:ext cx="1272490" cy="833149"/>
          </a:xfrm>
          <a:prstGeom prst="chevron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14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9" name="Нашивка 48"/>
          <p:cNvSpPr/>
          <p:nvPr/>
        </p:nvSpPr>
        <p:spPr>
          <a:xfrm>
            <a:off x="5584657" y="1658592"/>
            <a:ext cx="1533245" cy="357862"/>
          </a:xfrm>
          <a:prstGeom prst="chevron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bg1"/>
                </a:solidFill>
              </a:rPr>
              <a:t>4 плановых выездных</a:t>
            </a:r>
          </a:p>
        </p:txBody>
      </p:sp>
      <p:sp>
        <p:nvSpPr>
          <p:cNvPr id="50" name="Нашивка 49"/>
          <p:cNvSpPr/>
          <p:nvPr/>
        </p:nvSpPr>
        <p:spPr>
          <a:xfrm>
            <a:off x="6200002" y="2031333"/>
            <a:ext cx="1581638" cy="287937"/>
          </a:xfrm>
          <a:prstGeom prst="chevron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bg1"/>
                </a:solidFill>
              </a:rPr>
              <a:t>2 внеплановых выездных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51" name="Объект 50"/>
          <p:cNvSpPr>
            <a:spLocks noGrp="1"/>
          </p:cNvSpPr>
          <p:nvPr>
            <p:ph sz="half" idx="2"/>
          </p:nvPr>
        </p:nvSpPr>
        <p:spPr>
          <a:xfrm>
            <a:off x="5665445" y="2342004"/>
            <a:ext cx="1606275" cy="277156"/>
          </a:xfrm>
          <a:prstGeom prst="chevron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bg1"/>
                </a:solidFill>
              </a:rPr>
              <a:t>8 внеплановых документарных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46" name="Нашивка 45"/>
          <p:cNvSpPr/>
          <p:nvPr/>
        </p:nvSpPr>
        <p:spPr>
          <a:xfrm>
            <a:off x="5865467" y="4429157"/>
            <a:ext cx="2096121" cy="382728"/>
          </a:xfrm>
          <a:prstGeom prst="chevron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bg1"/>
                </a:solidFill>
              </a:rPr>
              <a:t>63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050" dirty="0">
                <a:solidFill>
                  <a:schemeClr val="bg1"/>
                </a:solidFill>
              </a:rPr>
              <a:t>предписания</a:t>
            </a:r>
            <a:endParaRPr lang="ru-RU" sz="2100" dirty="0">
              <a:solidFill>
                <a:schemeClr val="bg1"/>
              </a:solidFill>
            </a:endParaRPr>
          </a:p>
        </p:txBody>
      </p:sp>
      <p:cxnSp>
        <p:nvCxnSpPr>
          <p:cNvPr id="4" name="Прямая соединительная линия 3"/>
          <p:cNvCxnSpPr>
            <a:endCxn id="31" idx="3"/>
          </p:cNvCxnSpPr>
          <p:nvPr/>
        </p:nvCxnSpPr>
        <p:spPr>
          <a:xfrm>
            <a:off x="2412976" y="4331278"/>
            <a:ext cx="3431564" cy="181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2441051" y="4576882"/>
            <a:ext cx="3169118" cy="75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F7ED83-6620-134D-9FD0-9D9FFE82BF00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29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6098670" y="2315239"/>
            <a:ext cx="2215567" cy="146027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66279" y="2315239"/>
            <a:ext cx="2163740" cy="146027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56724" y="2323716"/>
            <a:ext cx="1940904" cy="146027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35" name="Picture 3" descr="C:\Users\Пользователь\Downloads\48313628_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6484" t="66521" r="65586" b="8541"/>
          <a:stretch>
            <a:fillRect/>
          </a:stretch>
        </p:blipFill>
        <p:spPr bwMode="auto">
          <a:xfrm>
            <a:off x="4010663" y="1801389"/>
            <a:ext cx="945302" cy="844019"/>
          </a:xfrm>
          <a:prstGeom prst="rect">
            <a:avLst/>
          </a:prstGeom>
          <a:noFill/>
        </p:spPr>
      </p:pic>
      <p:pic>
        <p:nvPicPr>
          <p:cNvPr id="34" name="Picture 3" descr="C:\Users\Пользователь\Downloads\48313628_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65586" t="37344" r="7731" b="38716"/>
          <a:stretch>
            <a:fillRect/>
          </a:stretch>
        </p:blipFill>
        <p:spPr bwMode="auto">
          <a:xfrm>
            <a:off x="6743053" y="1813887"/>
            <a:ext cx="926799" cy="831521"/>
          </a:xfrm>
          <a:prstGeom prst="rect">
            <a:avLst/>
          </a:prstGeom>
          <a:noFill/>
        </p:spPr>
      </p:pic>
      <p:pic>
        <p:nvPicPr>
          <p:cNvPr id="33" name="Picture 3" descr="C:\Users\Пользователь\Downloads\48313628_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7232" t="37095" r="68080" b="38466"/>
          <a:stretch>
            <a:fillRect/>
          </a:stretch>
        </p:blipFill>
        <p:spPr bwMode="auto">
          <a:xfrm>
            <a:off x="1395532" y="1825731"/>
            <a:ext cx="828042" cy="819677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DEEAF-5AC4-F64A-9A02-1B1FD2B9569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6723" y="2918417"/>
            <a:ext cx="2000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ЭЛЕКТРОЭНЕРГЕТИКА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15298" y="2918417"/>
            <a:ext cx="1724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ТЕПЛОСНАБЖЕНИЕ</a:t>
            </a:r>
            <a:endParaRPr lang="ru-RU" sz="1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79163" y="2850951"/>
            <a:ext cx="178122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ВОДОСНАБЖЕНИЕ/</a:t>
            </a:r>
          </a:p>
          <a:p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ВОДООТВЕДЕНИЕ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367" y="982766"/>
            <a:ext cx="8990176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Выявлены экономически необоснованные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средства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подлежащие исключению из НВВ регулируемых организаций в 2017-2019 гг.: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22418" y="3286553"/>
            <a:ext cx="186006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dirty="0"/>
              <a:t>Более 2,5 млрд. руб.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15298" y="3286553"/>
            <a:ext cx="186006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dirty="0"/>
              <a:t>Более 1,5 млрд. руб.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44519" y="3290500"/>
            <a:ext cx="186006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dirty="0"/>
              <a:t>Более 3,5 млрд. руб.</a:t>
            </a:r>
          </a:p>
        </p:txBody>
      </p:sp>
      <p:graphicFrame>
        <p:nvGraphicFramePr>
          <p:cNvPr id="21" name="Схема 20"/>
          <p:cNvGraphicFramePr/>
          <p:nvPr>
            <p:extLst/>
          </p:nvPr>
        </p:nvGraphicFramePr>
        <p:xfrm>
          <a:off x="673821" y="3961051"/>
          <a:ext cx="7957431" cy="2234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193083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1075519" y="5171104"/>
            <a:ext cx="4224901" cy="12374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/>
              <a:t> Сумма амортизации основных средств регулируемой организации для расчета тарифов определяется в соответствии с нормативными правовыми актами Российской Федерации, регулирующими отношения в сфере бухгалтерского учета.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0078" y="641587"/>
            <a:ext cx="8229600" cy="857250"/>
          </a:xfrm>
        </p:spPr>
        <p:txBody>
          <a:bodyPr/>
          <a:lstStyle/>
          <a:p>
            <a:r>
              <a:rPr lang="ru-RU" sz="1500" dirty="0">
                <a:solidFill>
                  <a:schemeClr val="bg1"/>
                </a:solidFill>
              </a:rPr>
              <a:t>Расчет расходов на амортизационные отчисления</a:t>
            </a:r>
            <a:endParaRPr lang="ru-RU" sz="1500" dirty="0">
              <a:solidFill>
                <a:schemeClr val="bg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32954" y="921480"/>
            <a:ext cx="2359357" cy="42980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7B3DB5-7D60-4D47-BF14-D702D0F61B8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ru-RU">
              <a:solidFill>
                <a:srgbClr val="FFFF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955" y="2814445"/>
            <a:ext cx="2605674" cy="4298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3243" y="4658553"/>
            <a:ext cx="4618121" cy="42980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2954" y="5177290"/>
            <a:ext cx="983066" cy="123125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2954" y="3324431"/>
            <a:ext cx="983066" cy="106955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2685" y="1405113"/>
            <a:ext cx="983066" cy="1126296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1006571" y="1405577"/>
            <a:ext cx="4293849" cy="11258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0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амортизацию основных средств и нематериальных активов для расчета тарифов определяются в соответствии с нормативными правовыми актами, регулирующими отношения в сфере бухгалтерского учета. </a:t>
            </a: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 27 Основ ценообразования № 1178)</a:t>
            </a:r>
          </a:p>
          <a:p>
            <a:pPr algn="just"/>
            <a:r>
              <a:rPr lang="ru-RU" sz="900" dirty="0" smtClean="0">
                <a:solidFill>
                  <a:schemeClr val="tx1"/>
                </a:solidFill>
              </a:rPr>
              <a:t>              </a:t>
            </a:r>
          </a:p>
          <a:p>
            <a:pPr algn="just"/>
            <a:endParaRPr lang="ru-RU" sz="900" dirty="0">
              <a:solidFill>
                <a:schemeClr val="tx1"/>
              </a:solidFill>
            </a:endParaRPr>
          </a:p>
          <a:p>
            <a:pPr algn="just"/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56770" y="3349131"/>
            <a:ext cx="4243650" cy="10448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/>
              <a:t> Сумма амортизации основных средств регулируемой организации для расчета тарифов определяется в соответствии с нормативными правовыми актами Российской Федерации, регулирующими </a:t>
            </a:r>
            <a:r>
              <a:rPr lang="ru-RU" sz="1350" dirty="0" err="1" smtClean="0"/>
              <a:t>отношени</a:t>
            </a:r>
            <a:endParaRPr lang="ru-RU" sz="135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050533" y="5371395"/>
            <a:ext cx="4249888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амортизации основных средств регулируемой организации для расчета тарифов определяется в соответствии с нормативными правовыми актами Российской Федерации, регулирующими отношения в сфере бухгалтерского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учета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(п. 43 Основ ценообразования № 406)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359" y="1576797"/>
            <a:ext cx="722438" cy="71786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17" y="3412393"/>
            <a:ext cx="841321" cy="74530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20" y="5417176"/>
            <a:ext cx="841321" cy="74530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146723" y="3360974"/>
            <a:ext cx="4068457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амортизации основных средств регулируемой организации для расчета тарифов определяется в соответствии с нормативными правовыми актами Российской Федерации, регулирующими отношения в сфере бухгалтерского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учета (п. 43 Основ ценообразования № 1075)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793" y="152096"/>
            <a:ext cx="8675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Расчет расходов на амортизационные отчисления</a:t>
            </a: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035042" y="1846365"/>
            <a:ext cx="2922978" cy="4025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полезного использования активов и отнесение этих активов к соответствующей амортизационной группе определяется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максимальными сроками полезного использования, установленными Классификацией основных средств, включаемых в амортизационные группы,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Российской Федерации от 1 января 2002 г. № 1 «О Классификации основных средств, включаемых в амортизационные группы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 27 Основ ценообразования № 1178)</a:t>
            </a:r>
          </a:p>
          <a:p>
            <a:pPr algn="just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5509344" y="1968261"/>
            <a:ext cx="360000" cy="3893190"/>
          </a:xfrm>
          <a:prstGeom prst="righ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35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69" y="993428"/>
            <a:ext cx="5207431" cy="55313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953" y="0"/>
            <a:ext cx="8229600" cy="581186"/>
          </a:xfrm>
        </p:spPr>
        <p:txBody>
          <a:bodyPr/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Подходы к расчету расходов на амортизацию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63ACF-489A-4BAD-B362-0ACED2251F5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-2" y="990433"/>
            <a:ext cx="4156771" cy="94453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Рассчитываются исходя из максимального срока полезного использования имущества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2179496"/>
            <a:ext cx="4156771" cy="95783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принимаются расчеты с ускоренным методом амортизации основных средств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-4" y="4578110"/>
            <a:ext cx="4355028" cy="18643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Амортизационные отчисления объектов основных средств, планируемых к вводу в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оследующих периодах регулирования, не учитываются при формировании необходимой валовой выручки, расчет производится исходя из объектов, принятых регулируемой организацией на баланс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3392042"/>
            <a:ext cx="4156771" cy="9313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Переоценка стоимости основных средств только в том случае, когда является источником инвестиционной программы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94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7B3DB5-7D60-4D47-BF14-D702D0F61B8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17" name="Объект 16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2057401"/>
          <a:ext cx="8026004" cy="1051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Скругленный прямоугольник 15"/>
          <p:cNvSpPr/>
          <p:nvPr/>
        </p:nvSpPr>
        <p:spPr>
          <a:xfrm>
            <a:off x="1036756" y="2875457"/>
            <a:ext cx="8017142" cy="91356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050" dirty="0"/>
              <a:t>Экономически обоснованный уровень арендной </a:t>
            </a:r>
            <a:r>
              <a:rPr lang="ru-RU" sz="1050" dirty="0"/>
              <a:t>платы, </a:t>
            </a:r>
            <a:r>
              <a:rPr lang="ru-RU" sz="1050" dirty="0" smtClean="0"/>
              <a:t>определяется </a:t>
            </a:r>
            <a:r>
              <a:rPr lang="ru-RU" sz="1050" dirty="0"/>
              <a:t>исходя из </a:t>
            </a:r>
            <a:r>
              <a:rPr lang="ru-RU" sz="1050" dirty="0"/>
              <a:t>принципа возмещения арендодателю или лизингодателю амортизации, налогов на имущество и землю и других </a:t>
            </a:r>
            <a:r>
              <a:rPr lang="ru-RU" sz="1050" dirty="0"/>
              <a:t>установленных </a:t>
            </a:r>
            <a:r>
              <a:rPr lang="ru-RU" sz="1050" dirty="0"/>
              <a:t>законодательством Российской Федерации обязательных платежей, связанных с владением имуществом, переданным в аренду или </a:t>
            </a:r>
            <a:r>
              <a:rPr lang="ru-RU" sz="1050" dirty="0"/>
              <a:t>лизинг (п. </a:t>
            </a:r>
            <a:r>
              <a:rPr lang="ru-RU" sz="1050" dirty="0"/>
              <a:t>45 Основ ценообразования № 1075).</a:t>
            </a:r>
            <a:r>
              <a:rPr lang="ru-RU" sz="750" dirty="0"/>
              <a:t> </a:t>
            </a:r>
            <a:endParaRPr lang="ru-RU" sz="75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84507" y="1485631"/>
            <a:ext cx="8013248" cy="91356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050" dirty="0"/>
          </a:p>
          <a:p>
            <a:pPr algn="just"/>
            <a:endParaRPr lang="ru-RU" sz="1050" dirty="0"/>
          </a:p>
          <a:p>
            <a:pPr algn="just"/>
            <a:endParaRPr lang="ru-RU" sz="900" dirty="0"/>
          </a:p>
          <a:p>
            <a:pPr algn="just"/>
            <a:r>
              <a:rPr lang="ru-RU" sz="900" dirty="0"/>
              <a:t>Расходы </a:t>
            </a:r>
            <a:r>
              <a:rPr lang="ru-RU" sz="900" dirty="0"/>
              <a:t>на аренду определяются регулирующим органом исходя из величины амортизации и налога на имущество, относящихся к арендуемому </a:t>
            </a:r>
            <a:r>
              <a:rPr lang="ru-RU" sz="900" dirty="0"/>
              <a:t>имуществу</a:t>
            </a:r>
            <a:r>
              <a:rPr lang="ru-RU" sz="900" dirty="0"/>
              <a:t> </a:t>
            </a:r>
            <a:r>
              <a:rPr lang="ru-RU" sz="900" dirty="0"/>
              <a:t>(</a:t>
            </a:r>
            <a:r>
              <a:rPr lang="ru-RU" sz="900" dirty="0" err="1"/>
              <a:t>пп</a:t>
            </a:r>
            <a:r>
              <a:rPr lang="ru-RU" sz="900" dirty="0"/>
              <a:t>. 5 п. 28 Основ ценообразования № 1178).</a:t>
            </a:r>
          </a:p>
          <a:p>
            <a:pPr algn="just"/>
            <a:r>
              <a:rPr lang="ru-RU" sz="900" dirty="0"/>
              <a:t>Решением ВАС РФ от 02.08.2013 по делу № ВАС-6446/13 данный пункт признан недействующим в части, не предусматривающей включение в состав прочих расходов, учитываемых при определении НВВ, </a:t>
            </a:r>
            <a:r>
              <a:rPr lang="ru-RU" sz="900" b="1" dirty="0"/>
              <a:t>иных</a:t>
            </a:r>
            <a:r>
              <a:rPr lang="ru-RU" sz="900" dirty="0"/>
              <a:t>, кроме налога на имущество, </a:t>
            </a:r>
            <a:r>
              <a:rPr lang="ru-RU" sz="900" b="1" dirty="0"/>
              <a:t>налогов и других установленных законодательством РФ обязательных платежей, связанных с владением имуществом, переданным в аренду.</a:t>
            </a:r>
          </a:p>
          <a:p>
            <a:pPr algn="ctr"/>
            <a:endParaRPr lang="ru-RU" sz="1350" dirty="0"/>
          </a:p>
          <a:p>
            <a:pPr algn="ctr"/>
            <a:endParaRPr lang="ru-RU" sz="135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036756" y="4238172"/>
            <a:ext cx="7991390" cy="82202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900" dirty="0"/>
              <a:t>Экономически обоснованный размер арендной платы </a:t>
            </a:r>
            <a:r>
              <a:rPr lang="ru-RU" sz="900" dirty="0" smtClean="0"/>
              <a:t>определяется </a:t>
            </a:r>
            <a:r>
              <a:rPr lang="ru-RU" sz="900" dirty="0"/>
              <a:t>исходя из принципа возмещения арендодателю </a:t>
            </a:r>
            <a:r>
              <a:rPr lang="ru-RU" sz="900" dirty="0" smtClean="0"/>
              <a:t>амортизации</a:t>
            </a:r>
            <a:r>
              <a:rPr lang="ru-RU" sz="900" dirty="0"/>
              <a:t>, налогов на имущество, в том числе на землю, и других обязательных платежей собственника передаваемого в аренду </a:t>
            </a:r>
            <a:r>
              <a:rPr lang="ru-RU" sz="900" dirty="0" smtClean="0"/>
              <a:t>имущества</a:t>
            </a:r>
            <a:r>
              <a:rPr lang="ru-RU" sz="900" dirty="0"/>
              <a:t>, связанных с владением указанным </a:t>
            </a:r>
            <a:r>
              <a:rPr lang="ru-RU" sz="900" dirty="0" smtClean="0"/>
              <a:t>имуществом 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абз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 п. 44 Основ ценообразования № 406)</a:t>
            </a:r>
            <a:r>
              <a:rPr lang="ru-RU" sz="900" dirty="0" smtClean="0"/>
              <a:t>.</a:t>
            </a:r>
          </a:p>
          <a:p>
            <a:pPr algn="just"/>
            <a:endParaRPr lang="ru-RU" sz="900" dirty="0" smtClean="0"/>
          </a:p>
          <a:p>
            <a:pPr algn="just"/>
            <a:endParaRPr lang="ru-RU" sz="900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-20162" y="2867184"/>
            <a:ext cx="963826" cy="91356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0" y="4264459"/>
            <a:ext cx="963826" cy="79573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108" y="1485631"/>
            <a:ext cx="963826" cy="91356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26" name="Picture 3" descr="C:\Users\Пользователь\Downloads\48313628_s.jp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7232" t="37095" r="68080" b="38466"/>
          <a:stretch>
            <a:fillRect/>
          </a:stretch>
        </p:blipFill>
        <p:spPr bwMode="auto">
          <a:xfrm>
            <a:off x="101230" y="1573200"/>
            <a:ext cx="721042" cy="713758"/>
          </a:xfrm>
          <a:prstGeom prst="rect">
            <a:avLst/>
          </a:prstGeom>
          <a:noFill/>
        </p:spPr>
      </p:pic>
      <p:pic>
        <p:nvPicPr>
          <p:cNvPr id="27" name="Picture 3" descr="C:\Users\Пользователь\Downloads\48313628_s.jp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6484" t="66521" r="65586" b="8541"/>
          <a:stretch>
            <a:fillRect/>
          </a:stretch>
        </p:blipFill>
        <p:spPr bwMode="auto">
          <a:xfrm>
            <a:off x="62349" y="2949991"/>
            <a:ext cx="837705" cy="747950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0" y="1077038"/>
            <a:ext cx="2255108" cy="3000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350" dirty="0"/>
              <a:t>ЭЛЕКТРОЭНЕРГЕТИКА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2481948"/>
            <a:ext cx="2255108" cy="300082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350" dirty="0"/>
              <a:t>ТЕПЛОСНАБЖЕНИЕ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-20162" y="3863555"/>
            <a:ext cx="4514465" cy="300082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350" dirty="0"/>
              <a:t>ВОДОСНАБЖЕНИЕ/ВОДООТВЕДЕНИЕ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30" y="4278196"/>
            <a:ext cx="816542" cy="73207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3269" y="90922"/>
            <a:ext cx="8806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расходов на аренду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36756" y="5573197"/>
            <a:ext cx="7991390" cy="914400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sz="1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</a:t>
            </a:r>
            <a:r>
              <a:rPr lang="ru-RU" dirty="0" err="1" smtClean="0"/>
              <a:t>ключение</a:t>
            </a:r>
            <a:r>
              <a:rPr lang="ru-RU" dirty="0"/>
              <a:t>: </a:t>
            </a:r>
            <a:endParaRPr lang="ru-RU" dirty="0" smtClean="0"/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водоснабжении и водоотведение в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отношении договоров аренды и концессионных соглашений, заключенных и зарегистрированных в установленном порядке до 31.12.2012, экономически обоснованный размер арендной и концессионной платы определяется в размере, предусмотренном таким договором аренды (концессионным соглашением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803011" y="5105379"/>
            <a:ext cx="484632" cy="403970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85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18610</TotalTime>
  <Words>1923</Words>
  <Application>Microsoft Office PowerPoint</Application>
  <PresentationFormat>Экран (4:3)</PresentationFormat>
  <Paragraphs>215</Paragraphs>
  <Slides>22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ＭＳ Ｐゴシック</vt:lpstr>
      <vt:lpstr>Arial</vt:lpstr>
      <vt:lpstr>Calibri</vt:lpstr>
      <vt:lpstr>Calibri Light</vt:lpstr>
      <vt:lpstr>Times New Roman</vt:lpstr>
      <vt:lpstr>Wingdings</vt:lpstr>
      <vt:lpstr>2_Оформление по умолчанию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Итоги за 2017 год</vt:lpstr>
      <vt:lpstr>Презентация PowerPoint</vt:lpstr>
      <vt:lpstr>Расчет расходов на амортизационные отчисления</vt:lpstr>
      <vt:lpstr>Подходы к расчету расходов на амортизацию</vt:lpstr>
      <vt:lpstr>Презентация PowerPoint</vt:lpstr>
      <vt:lpstr>Учет результатов деятельности организации</vt:lpstr>
      <vt:lpstr>Требования к экспертным заключениям</vt:lpstr>
      <vt:lpstr>Презентация PowerPoint</vt:lpstr>
      <vt:lpstr>Презентация PowerPoint</vt:lpstr>
      <vt:lpstr>Презентация PowerPoint</vt:lpstr>
      <vt:lpstr> Единые принципы государственного регулирования цен (тарифов)</vt:lpstr>
      <vt:lpstr>Единые формы и методы государственного регулирования цен (тарифов)</vt:lpstr>
      <vt:lpstr>Советы потребителей</vt:lpstr>
      <vt:lpstr>Инвестиционная деятельность регулируемых субъектов</vt:lpstr>
      <vt:lpstr>Учет расходов на амортизацию по законопроекту </vt:lpstr>
      <vt:lpstr>расходов на амортизационные отчисления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Волов</dc:creator>
  <cp:lastModifiedBy>Иван Павлович Волов</cp:lastModifiedBy>
  <cp:revision>547</cp:revision>
  <cp:lastPrinted>2018-08-17T08:05:13Z</cp:lastPrinted>
  <dcterms:created xsi:type="dcterms:W3CDTF">2016-02-19T07:50:24Z</dcterms:created>
  <dcterms:modified xsi:type="dcterms:W3CDTF">2018-08-17T08:51:40Z</dcterms:modified>
</cp:coreProperties>
</file>