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0"/>
  </p:notesMasterIdLst>
  <p:sldIdLst>
    <p:sldId id="256" r:id="rId2"/>
    <p:sldId id="570" r:id="rId3"/>
    <p:sldId id="637" r:id="rId4"/>
    <p:sldId id="652" r:id="rId5"/>
    <p:sldId id="641" r:id="rId6"/>
    <p:sldId id="640" r:id="rId7"/>
    <p:sldId id="642" r:id="rId8"/>
    <p:sldId id="606" r:id="rId9"/>
  </p:sldIdLst>
  <p:sldSz cx="9144000" cy="6858000" type="screen4x3"/>
  <p:notesSz cx="6761163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66"/>
    <a:srgbClr val="FFCCCC"/>
    <a:srgbClr val="EAF6FA"/>
    <a:srgbClr val="0033CC"/>
    <a:srgbClr val="993300"/>
    <a:srgbClr val="FFCC00"/>
    <a:srgbClr val="FF7C80"/>
    <a:srgbClr val="00808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96" autoAdjust="0"/>
    <p:restoredTop sz="94627" autoAdjust="0"/>
  </p:normalViewPr>
  <p:slideViewPr>
    <p:cSldViewPr>
      <p:cViewPr varScale="1">
        <p:scale>
          <a:sx n="116" d="100"/>
          <a:sy n="116" d="100"/>
        </p:scale>
        <p:origin x="169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28996" cy="49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7" rIns="93138" bIns="46567" numCol="1" anchor="t" anchorCtr="0" compatLnSpc="1">
            <a:prstTxWarp prst="textNoShape">
              <a:avLst/>
            </a:prstTxWarp>
          </a:bodyPr>
          <a:lstStyle>
            <a:lvl1pPr defTabSz="931513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589" y="2"/>
            <a:ext cx="2928996" cy="49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7" rIns="93138" bIns="46567" numCol="1" anchor="t" anchorCtr="0" compatLnSpc="1">
            <a:prstTxWarp prst="textNoShape">
              <a:avLst/>
            </a:prstTxWarp>
          </a:bodyPr>
          <a:lstStyle>
            <a:lvl1pPr algn="r" defTabSz="931513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47713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5803" y="4720828"/>
            <a:ext cx="5409562" cy="4474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7" rIns="93138" bIns="46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421"/>
            <a:ext cx="2928996" cy="49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7" rIns="93138" bIns="46567" numCol="1" anchor="b" anchorCtr="0" compatLnSpc="1">
            <a:prstTxWarp prst="textNoShape">
              <a:avLst/>
            </a:prstTxWarp>
          </a:bodyPr>
          <a:lstStyle>
            <a:lvl1pPr defTabSz="931513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589" y="9446421"/>
            <a:ext cx="2928996" cy="49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7" rIns="93138" bIns="46567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>
                <a:ea typeface="MS PGothic" pitchFamily="34" charset="-128"/>
              </a:defRPr>
            </a:lvl1pPr>
          </a:lstStyle>
          <a:p>
            <a:fld id="{5F6D6C40-5DE4-4AD9-9A63-DD19C289F4E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241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397CA3-4246-4020-992D-72552B69D3A5}" type="slidenum">
              <a:rPr lang="ru-RU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253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"/>
          <p:cNvSpPr txBox="1">
            <a:spLocks noGrp="1" noChangeArrowheads="1"/>
          </p:cNvSpPr>
          <p:nvPr/>
        </p:nvSpPr>
        <p:spPr bwMode="auto">
          <a:xfrm>
            <a:off x="3882695" y="9537053"/>
            <a:ext cx="2966890" cy="502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2" tIns="46035" rIns="92072" bIns="46035" anchor="b"/>
          <a:lstStyle/>
          <a:p>
            <a:pPr algn="r" defTabSz="903288">
              <a:spcBef>
                <a:spcPct val="20000"/>
              </a:spcBef>
            </a:pPr>
            <a:fld id="{0FA0983F-AD6B-42F3-BA36-460F7FFE11EF}" type="slidenum">
              <a:rPr lang="ru-RU" sz="1200">
                <a:latin typeface="Tahoma" pitchFamily="34" charset="0"/>
                <a:ea typeface="MS PGothic" pitchFamily="34" charset="-128"/>
              </a:rPr>
              <a:pPr algn="r" defTabSz="903288">
                <a:spcBef>
                  <a:spcPct val="20000"/>
                </a:spcBef>
              </a:pPr>
              <a:t>2</a:t>
            </a:fld>
            <a:endParaRPr lang="ru-RU" sz="120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2" tIns="46035" rIns="92072" bIns="46035"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628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"/>
          <p:cNvSpPr txBox="1">
            <a:spLocks noGrp="1" noChangeArrowheads="1"/>
          </p:cNvSpPr>
          <p:nvPr/>
        </p:nvSpPr>
        <p:spPr bwMode="auto">
          <a:xfrm>
            <a:off x="3882695" y="9537053"/>
            <a:ext cx="2966890" cy="502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2" tIns="46035" rIns="92072" bIns="46035" anchor="b"/>
          <a:lstStyle/>
          <a:p>
            <a:pPr algn="r" defTabSz="903288">
              <a:spcBef>
                <a:spcPct val="20000"/>
              </a:spcBef>
            </a:pPr>
            <a:fld id="{0FA0983F-AD6B-42F3-BA36-460F7FFE11EF}" type="slidenum">
              <a:rPr lang="ru-RU" sz="1200">
                <a:latin typeface="Tahoma" pitchFamily="34" charset="0"/>
                <a:ea typeface="MS PGothic" pitchFamily="34" charset="-128"/>
              </a:rPr>
              <a:pPr algn="r" defTabSz="903288">
                <a:spcBef>
                  <a:spcPct val="20000"/>
                </a:spcBef>
              </a:pPr>
              <a:t>3</a:t>
            </a:fld>
            <a:endParaRPr lang="ru-RU" sz="120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2" tIns="46035" rIns="92072" bIns="46035"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936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"/>
          <p:cNvSpPr txBox="1">
            <a:spLocks noGrp="1" noChangeArrowheads="1"/>
          </p:cNvSpPr>
          <p:nvPr/>
        </p:nvSpPr>
        <p:spPr bwMode="auto">
          <a:xfrm>
            <a:off x="3882695" y="9537053"/>
            <a:ext cx="2966890" cy="502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2" tIns="46035" rIns="92072" bIns="46035" anchor="b"/>
          <a:lstStyle/>
          <a:p>
            <a:pPr algn="r" defTabSz="903288">
              <a:spcBef>
                <a:spcPct val="20000"/>
              </a:spcBef>
            </a:pPr>
            <a:fld id="{0FA0983F-AD6B-42F3-BA36-460F7FFE11EF}" type="slidenum">
              <a:rPr lang="ru-RU" sz="1200">
                <a:latin typeface="Tahoma" pitchFamily="34" charset="0"/>
                <a:ea typeface="MS PGothic" pitchFamily="34" charset="-128"/>
              </a:rPr>
              <a:pPr algn="r" defTabSz="903288">
                <a:spcBef>
                  <a:spcPct val="20000"/>
                </a:spcBef>
              </a:pPr>
              <a:t>5</a:t>
            </a:fld>
            <a:endParaRPr lang="ru-RU" sz="120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2" tIns="46035" rIns="92072" bIns="46035"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210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"/>
          <p:cNvSpPr txBox="1">
            <a:spLocks noGrp="1" noChangeArrowheads="1"/>
          </p:cNvSpPr>
          <p:nvPr/>
        </p:nvSpPr>
        <p:spPr bwMode="auto">
          <a:xfrm>
            <a:off x="3882695" y="9537053"/>
            <a:ext cx="2966890" cy="502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2" tIns="46035" rIns="92072" bIns="46035" anchor="b"/>
          <a:lstStyle/>
          <a:p>
            <a:pPr algn="r" defTabSz="903288">
              <a:spcBef>
                <a:spcPct val="20000"/>
              </a:spcBef>
            </a:pPr>
            <a:fld id="{0FA0983F-AD6B-42F3-BA36-460F7FFE11EF}" type="slidenum">
              <a:rPr lang="ru-RU" sz="1200">
                <a:latin typeface="Tahoma" pitchFamily="34" charset="0"/>
                <a:ea typeface="MS PGothic" pitchFamily="34" charset="-128"/>
              </a:rPr>
              <a:pPr algn="r" defTabSz="903288">
                <a:spcBef>
                  <a:spcPct val="20000"/>
                </a:spcBef>
              </a:pPr>
              <a:t>6</a:t>
            </a:fld>
            <a:endParaRPr lang="ru-RU" sz="120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2" tIns="46035" rIns="92072" bIns="46035"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678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"/>
          <p:cNvSpPr txBox="1">
            <a:spLocks noGrp="1" noChangeArrowheads="1"/>
          </p:cNvSpPr>
          <p:nvPr/>
        </p:nvSpPr>
        <p:spPr bwMode="auto">
          <a:xfrm>
            <a:off x="3882695" y="9537053"/>
            <a:ext cx="2966890" cy="502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2" tIns="46035" rIns="92072" bIns="46035" anchor="b"/>
          <a:lstStyle/>
          <a:p>
            <a:pPr algn="r" defTabSz="903288">
              <a:spcBef>
                <a:spcPct val="20000"/>
              </a:spcBef>
            </a:pPr>
            <a:fld id="{0FA0983F-AD6B-42F3-BA36-460F7FFE11EF}" type="slidenum">
              <a:rPr lang="ru-RU" sz="1200">
                <a:latin typeface="Tahoma" pitchFamily="34" charset="0"/>
                <a:ea typeface="MS PGothic" pitchFamily="34" charset="-128"/>
              </a:rPr>
              <a:pPr algn="r" defTabSz="903288">
                <a:spcBef>
                  <a:spcPct val="20000"/>
                </a:spcBef>
              </a:pPr>
              <a:t>7</a:t>
            </a:fld>
            <a:endParaRPr lang="ru-RU" sz="120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2" tIns="46035" rIns="92072" bIns="46035"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72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A5DE76-95EF-44E9-A04F-CAB20DE0BA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E4F7C-4431-4A0B-A620-7432E5BF59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74A53C-9249-458E-BD4C-867427175F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C11236-7CA8-42A8-8319-CAA678D829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6C55A-7DD7-4E1A-AF5B-E8BB9BCB18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14DBE9-FD4D-42FA-B897-AD0AF9E101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9FBE87-ED9D-45AE-BAB1-9E8049243F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40CB87-E86F-4879-8661-17FAE99247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FC4B4E-D189-4713-A623-130177B000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40951-2551-4543-877C-5A0EBA8F97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D2C17-3349-40BD-8455-0A0D069F05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0FED86-C4EB-4836-A481-CD8CDCCC81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45B24F-CB12-4B5C-9D14-5BC75B678E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  <a:ea typeface="MS PGothic" pitchFamily="34" charset="-128"/>
              </a:defRPr>
            </a:lvl1pPr>
          </a:lstStyle>
          <a:p>
            <a:fld id="{48A50219-2EE5-40D9-8A56-EDE787F7534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8" r:id="rId1"/>
    <p:sldLayoutId id="2147484745" r:id="rId2"/>
    <p:sldLayoutId id="2147484746" r:id="rId3"/>
    <p:sldLayoutId id="2147484747" r:id="rId4"/>
    <p:sldLayoutId id="2147484748" r:id="rId5"/>
    <p:sldLayoutId id="2147484749" r:id="rId6"/>
    <p:sldLayoutId id="2147484750" r:id="rId7"/>
    <p:sldLayoutId id="2147484751" r:id="rId8"/>
    <p:sldLayoutId id="2147484752" r:id="rId9"/>
    <p:sldLayoutId id="2147484753" r:id="rId10"/>
    <p:sldLayoutId id="2147484754" r:id="rId11"/>
    <p:sldLayoutId id="2147484755" r:id="rId12"/>
    <p:sldLayoutId id="2147484756" r:id="rId13"/>
    <p:sldLayoutId id="2147484757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MS PGothic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079"/>
          <p:cNvSpPr>
            <a:spLocks noChangeArrowheads="1"/>
          </p:cNvSpPr>
          <p:nvPr/>
        </p:nvSpPr>
        <p:spPr bwMode="auto">
          <a:xfrm>
            <a:off x="224882" y="3068960"/>
            <a:ext cx="8712968" cy="222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50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ПРИМЕНЕНИЯ ФЕДЕРАЛЬНОГО ЗАКОНА №44-ФЗ ОТ 05.04.2013 г. «О КОНТРАКТНОЙ СИСТЕМЕ В СФЕРЕ ЗАКУПОК ТОВАРОВ, РАБОТ, УСЛУГ ДЛЯ ОБЕСПЕЧЕНИЯ ГОСУДАРСТВЕННЫХ И МУНИЦИПАЛЬНЫХ НУЖД</a:t>
            </a:r>
            <a:endParaRPr lang="ru-RU" sz="2000" b="1" dirty="0" smtClean="0">
              <a:solidFill>
                <a:srgbClr val="008080"/>
              </a:solidFill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algn="ctr" eaLnBrk="1" hangingPunct="1"/>
            <a:endParaRPr lang="ru-RU" sz="2000" b="1" dirty="0">
              <a:solidFill>
                <a:srgbClr val="008080"/>
              </a:solidFill>
              <a:ea typeface="MS PGothic" pitchFamily="34" charset="-128"/>
            </a:endParaRPr>
          </a:p>
          <a:p>
            <a:pPr algn="ctr" eaLnBrk="1" hangingPunct="1"/>
            <a:endParaRPr lang="ru-RU" sz="2000" b="1" dirty="0">
              <a:solidFill>
                <a:srgbClr val="008080"/>
              </a:solidFill>
              <a:ea typeface="MS PGothic" pitchFamily="34" charset="-128"/>
            </a:endParaRPr>
          </a:p>
          <a:p>
            <a:pPr algn="r" eaLnBrk="1" hangingPunct="1"/>
            <a:endParaRPr lang="ru-RU" sz="2000" b="1" dirty="0" smtClean="0">
              <a:solidFill>
                <a:srgbClr val="008080"/>
              </a:solidFill>
              <a:ea typeface="MS PGothic" pitchFamily="34" charset="-128"/>
            </a:endParaRPr>
          </a:p>
          <a:p>
            <a:pPr algn="r"/>
            <a:endParaRPr lang="ru-RU" sz="4800" dirty="0">
              <a:solidFill>
                <a:schemeClr val="accent2"/>
              </a:solidFill>
              <a:ea typeface="MS PGothic" pitchFamily="34" charset="-128"/>
            </a:endParaRPr>
          </a:p>
          <a:p>
            <a:pPr algn="r" eaLnBrk="1" hangingPunct="1"/>
            <a:endParaRPr lang="ru-RU" altLang="ru-RU" sz="4800" b="1" dirty="0">
              <a:solidFill>
                <a:srgbClr val="008080"/>
              </a:solidFill>
              <a:ea typeface="MS PGothic" pitchFamily="34" charset="-128"/>
            </a:endParaRPr>
          </a:p>
        </p:txBody>
      </p:sp>
      <p:sp>
        <p:nvSpPr>
          <p:cNvPr id="4099" name="Rectangle 26"/>
          <p:cNvSpPr>
            <a:spLocks noChangeArrowheads="1"/>
          </p:cNvSpPr>
          <p:nvPr/>
        </p:nvSpPr>
        <p:spPr bwMode="auto">
          <a:xfrm>
            <a:off x="1546195" y="2143116"/>
            <a:ext cx="7597805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1800" b="1" dirty="0" smtClean="0">
                <a:solidFill>
                  <a:srgbClr val="00808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УПРАВЛЕНИЕ ФЕДЕРАЛЬНОЙ АНТИМОНОПОЛЬНОЙ СЛУЖБЫ ПО СВЕРДЛОВСКОЙ ОБЛАСТИ</a:t>
            </a:r>
            <a:endParaRPr lang="en-US" altLang="ru-RU" sz="1800" b="1" dirty="0">
              <a:solidFill>
                <a:srgbClr val="008080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6047656" y="5805264"/>
            <a:ext cx="30963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altLang="ru-RU" sz="1600" b="1" i="1" cap="small" dirty="0" smtClean="0">
                <a:solidFill>
                  <a:srgbClr val="00808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Д.В. Шалабодов</a:t>
            </a:r>
          </a:p>
          <a:p>
            <a:pPr eaLnBrk="0" hangingPunct="0"/>
            <a:r>
              <a:rPr lang="ru-RU" altLang="ru-RU" sz="1600" b="1" i="1" cap="small" dirty="0" smtClean="0">
                <a:solidFill>
                  <a:srgbClr val="00808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Руководитель </a:t>
            </a:r>
            <a:br>
              <a:rPr lang="ru-RU" altLang="ru-RU" sz="1600" b="1" i="1" cap="small" dirty="0" smtClean="0">
                <a:solidFill>
                  <a:srgbClr val="00808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r>
              <a:rPr lang="ru-RU" altLang="ru-RU" sz="1600" b="1" i="1" cap="small" dirty="0" smtClean="0">
                <a:solidFill>
                  <a:srgbClr val="00808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Свердловского УФАС России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500034" y="142852"/>
            <a:ext cx="8312193" cy="383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РАССМОТРЕНИЕ ЖАЛОБ УЧАСТНИКОВ ЗАКУПОК</a:t>
            </a:r>
            <a:endParaRPr lang="ru-RU" sz="1800" b="1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869566" y="6590661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980728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800" b="1" cap="smal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Сведения о поступивших на рассмотрение </a:t>
            </a:r>
            <a:r>
              <a:rPr lang="ru-RU" sz="1800" b="1" cap="smal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b="1" cap="smal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cap="smal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800" b="1" cap="smal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Свердловское УФАС России </a:t>
            </a:r>
            <a:r>
              <a:rPr lang="ru-RU" sz="1800" b="1" cap="smal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жалобах</a:t>
            </a:r>
            <a:endParaRPr lang="ru-RU" sz="1800" b="1" cap="smal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651557"/>
              </p:ext>
            </p:extLst>
          </p:nvPr>
        </p:nvGraphicFramePr>
        <p:xfrm>
          <a:off x="683568" y="1672522"/>
          <a:ext cx="7704857" cy="46367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27379"/>
                <a:gridCol w="2163062"/>
                <a:gridCol w="2214416"/>
              </a:tblGrid>
              <a:tr h="278581">
                <a:tc>
                  <a:txBody>
                    <a:bodyPr/>
                    <a:lstStyle/>
                    <a:p>
                      <a:pPr marL="660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44-ФЗ (жалобы)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1-е полугодие 2017</a:t>
                      </a:r>
                      <a:endParaRPr lang="ru-RU" sz="1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1-е полугодие 2018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8581">
                <a:tc>
                  <a:txBody>
                    <a:bodyPr/>
                    <a:lstStyle/>
                    <a:p>
                      <a:pPr marL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Поступило в Управление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982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992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278581">
                <a:tc>
                  <a:txBody>
                    <a:bodyPr/>
                    <a:lstStyle/>
                    <a:p>
                      <a:pPr marL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Рассмотрено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693</a:t>
                      </a:r>
                      <a:endParaRPr lang="ru-RU" sz="1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715</a:t>
                      </a:r>
                      <a:endParaRPr lang="ru-RU" sz="1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299391">
                <a:tc>
                  <a:txBody>
                    <a:bodyPr/>
                    <a:lstStyle/>
                    <a:p>
                      <a:pPr marL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278581">
                <a:tc>
                  <a:txBody>
                    <a:bodyPr/>
                    <a:lstStyle/>
                    <a:p>
                      <a:pPr marL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жалобы на действия заказчиков</a:t>
                      </a:r>
                      <a:endParaRPr lang="ru-RU" sz="12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</a:t>
                      </a:r>
                      <a:endParaRPr lang="ru-RU" sz="12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2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449971">
                <a:tc>
                  <a:txBody>
                    <a:bodyPr/>
                    <a:lstStyle/>
                    <a:p>
                      <a:pPr marL="127000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осуществлении закупок для федеральных нужд</a:t>
                      </a:r>
                      <a:endParaRPr lang="ru-RU" sz="12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4445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350" spc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(26,8 %)</a:t>
                      </a:r>
                      <a:endParaRPr lang="ru-RU" sz="1100" b="1" spc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4445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350" spc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(13,4%)</a:t>
                      </a:r>
                      <a:endParaRPr lang="ru-RU" sz="1100" b="1" spc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278581">
                <a:tc>
                  <a:txBody>
                    <a:bodyPr/>
                    <a:lstStyle/>
                    <a:p>
                      <a:pPr marL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жалобы на действия заказчиков</a:t>
                      </a:r>
                      <a:endParaRPr lang="ru-RU" sz="12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</a:t>
                      </a:r>
                      <a:endParaRPr lang="ru-RU" sz="12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endParaRPr lang="ru-RU" sz="12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651654">
                <a:tc>
                  <a:txBody>
                    <a:bodyPr/>
                    <a:lstStyle/>
                    <a:p>
                      <a:pPr marL="127000" indent="444500" algn="just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350" spc="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</a:t>
                      </a:r>
                      <a:r>
                        <a:rPr lang="ru-RU" sz="1350" spc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осуществлении закупок для нужд Свердловской области</a:t>
                      </a:r>
                      <a:endParaRPr lang="ru-RU" sz="1100" b="1" spc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4445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350" spc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(26, 1 %)</a:t>
                      </a:r>
                      <a:endParaRPr lang="ru-RU" sz="1100" b="1" spc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4445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350" spc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(28,3 %)</a:t>
                      </a:r>
                      <a:endParaRPr lang="ru-RU" sz="1100" b="1" spc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278581">
                <a:tc>
                  <a:txBody>
                    <a:bodyPr/>
                    <a:lstStyle/>
                    <a:p>
                      <a:pPr marL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жалобы на действия заказчиков</a:t>
                      </a:r>
                      <a:endParaRPr lang="ru-RU" sz="12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32 6</a:t>
                      </a:r>
                      <a:endParaRPr lang="ru-RU" sz="12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</a:t>
                      </a:r>
                      <a:endParaRPr lang="ru-RU" sz="12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449971">
                <a:tc>
                  <a:txBody>
                    <a:bodyPr/>
                    <a:lstStyle/>
                    <a:p>
                      <a:pPr marL="127000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осуществлении закупок для муниципальных нужд</a:t>
                      </a:r>
                      <a:endParaRPr lang="ru-RU" sz="12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4445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350" spc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(47,1 %)</a:t>
                      </a:r>
                      <a:endParaRPr lang="ru-RU" sz="1100" b="1" spc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4445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350" spc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(58,3 %)</a:t>
                      </a:r>
                      <a:endParaRPr lang="ru-RU" sz="1100" b="1" spc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278581">
                <a:tc>
                  <a:txBody>
                    <a:bodyPr/>
                    <a:lstStyle/>
                    <a:p>
                      <a:pPr marL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Обоснованы (в т.ч. частично)</a:t>
                      </a:r>
                      <a:endParaRPr lang="ru-RU" sz="1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278581">
                <a:tc>
                  <a:txBody>
                    <a:bodyPr/>
                    <a:lstStyle/>
                    <a:p>
                      <a:pPr marL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Необоснованы</a:t>
                      </a:r>
                      <a:endParaRPr lang="ru-RU" sz="12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</a:t>
                      </a:r>
                      <a:endParaRPr lang="ru-RU" sz="12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513</a:t>
                      </a:r>
                      <a:endParaRPr lang="ru-RU" sz="12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278581">
                <a:tc>
                  <a:txBody>
                    <a:bodyPr/>
                    <a:lstStyle/>
                    <a:p>
                      <a:pPr marL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Отозвано заявителем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278581">
                <a:tc>
                  <a:txBody>
                    <a:bodyPr/>
                    <a:lstStyle/>
                    <a:p>
                      <a:pPr marL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Возвращено заявителям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</a:t>
                      </a:r>
                      <a:endParaRPr lang="ru-RU" sz="1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500034" y="142852"/>
            <a:ext cx="8312193" cy="383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ПЛАНОВЫЕ И ВНЕПЛАНОВЫЕ ПРОВЕРКИ</a:t>
            </a:r>
            <a:endParaRPr lang="ru-RU" sz="1800" b="1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052736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800" b="1" cap="smal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Сведения об осуществлении контрольных мероприятий </a:t>
            </a:r>
            <a:r>
              <a:rPr lang="ru-RU" sz="1800" b="1" cap="smal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b="1" cap="smal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cap="small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Свердловским </a:t>
            </a:r>
            <a:r>
              <a:rPr lang="ru-RU" sz="1800" b="1" cap="small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УФАС России </a:t>
            </a:r>
            <a:endParaRPr lang="ru-RU" sz="1800" b="1" cap="smal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4" descr="http://profiblogi.ee/rus/media/k2/items/cache/2270378636097e6211042e1c9c2e88e5_X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840"/>
            <a:ext cx="1944216" cy="1352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vipatovo.ru/uploads/posts/2012-10/1350649769_rassledovani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01008"/>
            <a:ext cx="1944216" cy="1325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http://sverdlovsk.fas.gov.ru/sites/sverdlovsk.f.isfb.ru/files/styles/large/public/image-19-06-15-15_09_0.jpeg?itok=zftylSs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13176"/>
            <a:ext cx="1944216" cy="132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8869566" y="6590661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14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421240"/>
              </p:ext>
            </p:extLst>
          </p:nvPr>
        </p:nvGraphicFramePr>
        <p:xfrm>
          <a:off x="2843808" y="2052906"/>
          <a:ext cx="5817870" cy="42829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7465"/>
                <a:gridCol w="1630680"/>
                <a:gridCol w="1609725"/>
              </a:tblGrid>
              <a:tr h="86585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проверки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1-е полугодие 2017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1-е полугодие 2018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9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9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52403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Внеплановые, </a:t>
                      </a:r>
                      <a:b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35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в отношении закупок для обеспечения: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9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федеральных нужд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9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нужд субъекта РФ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9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нужд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01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D2C17-3349-40BD-8455-0A0D069F05FD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221970"/>
              </p:ext>
            </p:extLst>
          </p:nvPr>
        </p:nvGraphicFramePr>
        <p:xfrm>
          <a:off x="1619672" y="1556792"/>
          <a:ext cx="6336704" cy="2662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9809"/>
                <a:gridCol w="1764539"/>
                <a:gridCol w="1662356"/>
              </a:tblGrid>
              <a:tr h="216535">
                <a:tc>
                  <a:txBody>
                    <a:bodyPr/>
                    <a:lstStyle/>
                    <a:p>
                      <a:pPr marL="26670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</a:rPr>
                        <a:t>Нарушение законодательства </a:t>
                      </a:r>
                      <a:r>
                        <a:rPr lang="ru-RU" sz="1350" dirty="0" smtClean="0">
                          <a:solidFill>
                            <a:schemeClr val="tx1"/>
                          </a:solidFill>
                          <a:effectLst/>
                        </a:rPr>
                        <a:t>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контрактной системе</a:t>
                      </a:r>
                      <a:endParaRPr lang="ru-RU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66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21155" algn="l"/>
                        </a:tabLs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</a:rPr>
                        <a:t>1-е полугодие 2017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21155" algn="l"/>
                        </a:tabLs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</a:rPr>
                        <a:t>1-е полугодие 2018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609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35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21155" algn="l"/>
                        </a:tabLs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35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21155" algn="l"/>
                        </a:tabLs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179705">
                <a:tc>
                  <a:txBody>
                    <a:bodyPr/>
                    <a:lstStyle/>
                    <a:p>
                      <a:pPr marL="76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</a:rPr>
                        <a:t>Выявлено нарушений, в т.ч.:</a:t>
                      </a:r>
                      <a:endParaRPr lang="ru-RU" sz="1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21155" algn="l"/>
                        </a:tabLs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</a:rPr>
                        <a:t>171</a:t>
                      </a:r>
                      <a:endParaRPr lang="ru-RU" sz="1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21155" algn="l"/>
                        </a:tabLs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</a:rPr>
                        <a:t>308</a:t>
                      </a:r>
                      <a:endParaRPr lang="ru-RU" sz="1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191770">
                <a:tc>
                  <a:txBody>
                    <a:bodyPr/>
                    <a:lstStyle/>
                    <a:p>
                      <a:pPr marL="76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</a:rPr>
                        <a:t>на федеральном уровне</a:t>
                      </a:r>
                      <a:endParaRPr lang="ru-RU" sz="12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6350" algn="ctr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1621155" algn="l"/>
                        </a:tabLst>
                      </a:pPr>
                      <a:r>
                        <a:rPr lang="ru-RU" sz="1350" spc="5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ru-RU" sz="1100" b="1" spc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635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21155" algn="l"/>
                        </a:tabLs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ru-RU" sz="12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16129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6350" algn="ctr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1621155" algn="l"/>
                        </a:tabLst>
                      </a:pPr>
                      <a:r>
                        <a:rPr lang="ru-RU" sz="1350" spc="50">
                          <a:solidFill>
                            <a:schemeClr val="tx1"/>
                          </a:solidFill>
                          <a:effectLst/>
                        </a:rPr>
                        <a:t>(27,5 %)</a:t>
                      </a:r>
                      <a:endParaRPr lang="ru-RU" sz="1100" b="1" spc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6350" algn="ctr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1621155" algn="l"/>
                        </a:tabLst>
                      </a:pPr>
                      <a:r>
                        <a:rPr lang="ru-RU" sz="1350" spc="50">
                          <a:solidFill>
                            <a:schemeClr val="tx1"/>
                          </a:solidFill>
                          <a:effectLst/>
                        </a:rPr>
                        <a:t>(13,3 %)</a:t>
                      </a:r>
                      <a:endParaRPr lang="ru-RU" sz="1100" b="1" spc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194945">
                <a:tc>
                  <a:txBody>
                    <a:bodyPr/>
                    <a:lstStyle/>
                    <a:p>
                      <a:pPr marL="76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</a:rPr>
                        <a:t>на уровне субъекта РФ</a:t>
                      </a:r>
                      <a:endParaRPr lang="ru-RU" sz="12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6350" algn="ctr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1621155" algn="l"/>
                        </a:tabLst>
                      </a:pPr>
                      <a:r>
                        <a:rPr lang="ru-RU" sz="1350" spc="5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ru-RU" sz="1100" b="1" spc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635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21155" algn="l"/>
                        </a:tabLs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ru-RU" sz="12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16129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6350" algn="ctr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1621155" algn="l"/>
                        </a:tabLst>
                      </a:pPr>
                      <a:r>
                        <a:rPr lang="ru-RU" sz="1350" spc="50">
                          <a:solidFill>
                            <a:schemeClr val="tx1"/>
                          </a:solidFill>
                          <a:effectLst/>
                        </a:rPr>
                        <a:t>(24,5 %)</a:t>
                      </a:r>
                      <a:endParaRPr lang="ru-RU" sz="1100" b="1" spc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6350" algn="ctr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1621155" algn="l"/>
                        </a:tabLst>
                      </a:pPr>
                      <a:r>
                        <a:rPr lang="ru-RU" sz="1350" spc="50">
                          <a:solidFill>
                            <a:schemeClr val="tx1"/>
                          </a:solidFill>
                          <a:effectLst/>
                        </a:rPr>
                        <a:t>(28,9 %)</a:t>
                      </a:r>
                      <a:endParaRPr lang="ru-RU" sz="1100" b="1" spc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189230">
                <a:tc>
                  <a:txBody>
                    <a:bodyPr/>
                    <a:lstStyle/>
                    <a:p>
                      <a:pPr marL="76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</a:rPr>
                        <a:t>на муниципальном уровне</a:t>
                      </a:r>
                      <a:endParaRPr lang="ru-RU" sz="12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6350" algn="ctr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1621155" algn="l"/>
                        </a:tabLst>
                      </a:pPr>
                      <a:r>
                        <a:rPr lang="ru-RU" sz="1350" spc="5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ru-RU" sz="1100" b="1" spc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635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21155" algn="l"/>
                        </a:tabLs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</a:rPr>
                        <a:t>178</a:t>
                      </a:r>
                      <a:endParaRPr lang="ru-RU" sz="12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17081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6350" algn="ctr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1621155" algn="l"/>
                        </a:tabLst>
                      </a:pPr>
                      <a:r>
                        <a:rPr lang="ru-RU" sz="1350" spc="50">
                          <a:solidFill>
                            <a:schemeClr val="tx1"/>
                          </a:solidFill>
                          <a:effectLst/>
                        </a:rPr>
                        <a:t>(48%)</a:t>
                      </a:r>
                      <a:endParaRPr lang="ru-RU" sz="1100" b="1" spc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6350" algn="ctr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1621155" algn="l"/>
                        </a:tabLst>
                      </a:pPr>
                      <a:r>
                        <a:rPr lang="ru-RU" sz="1350" spc="50">
                          <a:solidFill>
                            <a:schemeClr val="tx1"/>
                          </a:solidFill>
                          <a:effectLst/>
                        </a:rPr>
                        <a:t>(57,8 %)</a:t>
                      </a:r>
                      <a:endParaRPr lang="ru-RU" sz="1100" b="1" spc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194945">
                <a:tc>
                  <a:txBody>
                    <a:bodyPr/>
                    <a:lstStyle/>
                    <a:p>
                      <a:pPr marL="76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</a:rPr>
                        <a:t>Выдано предписаний</a:t>
                      </a:r>
                      <a:endParaRPr lang="ru-RU" sz="1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21155" algn="l"/>
                        </a:tabLs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</a:rPr>
                        <a:t>154</a:t>
                      </a:r>
                      <a:endParaRPr lang="ru-RU" sz="1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21155" algn="l"/>
                        </a:tabLs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</a:rPr>
                        <a:t>185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529036" y="4869160"/>
            <a:ext cx="60486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8100" algn="ctr">
              <a:lnSpc>
                <a:spcPts val="1585"/>
              </a:lnSpc>
              <a:spcBef>
                <a:spcPts val="1265"/>
              </a:spcBef>
              <a:spcAft>
                <a:spcPts val="1500"/>
              </a:spcAft>
            </a:pP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Основными нарушениями,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Batang" panose="02030600000101010101" pitchFamily="18" charset="-127"/>
              </a:rPr>
              <a:t> выявляемыми в ходе рассмотрения жалоб и проведения внеплановых проверок, является нарушения в части установления требований в документации о закупках, влекущие ограничение количества участников закупок, нарушение порядка отбора участников закупок, нарушения в части размещения информации в единой информационной системе.</a:t>
            </a:r>
            <a:endParaRPr lang="ru-RU" sz="1600" dirty="0">
              <a:solidFill>
                <a:srgbClr val="FF0000"/>
              </a:solidFill>
              <a:effectLst/>
              <a:latin typeface="Batang" panose="02030600000101010101" pitchFamily="18" charset="-127"/>
              <a:ea typeface="Batang" panose="02030600000101010101" pitchFamily="18" charset="-127"/>
              <a:cs typeface="Batang" panose="02030600000101010101" pitchFamily="18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00034" y="142852"/>
            <a:ext cx="8312193" cy="383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РАССМОТРЕНИЕ ЖАЛОБ И ПРОВЕДЕНИЕ ПРОВЕРОК</a:t>
            </a:r>
            <a:endParaRPr lang="ru-RU" sz="1800" b="1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31" y="4779823"/>
            <a:ext cx="1412776" cy="141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264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500034" y="142852"/>
            <a:ext cx="8312193" cy="383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ПОСЛЕДСТВИЯ НАРУШЕНИЙ</a:t>
            </a:r>
            <a:endParaRPr lang="ru-RU" sz="1800" b="1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6200000">
            <a:off x="6148024" y="3365144"/>
            <a:ext cx="46840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350" b="1" cap="small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угроза </a:t>
            </a:r>
            <a:r>
              <a:rPr lang="ru-RU" sz="1350" b="1" cap="small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подрыва экономического потенциала Свердловской </a:t>
            </a:r>
            <a:r>
              <a:rPr lang="ru-RU" sz="1350" b="1" cap="small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br>
              <a:rPr lang="ru-RU" sz="1350" b="1" cap="small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50" b="1" cap="smal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b="1" i="1" cap="smal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(снижение налоговых поступлений в бюджет области</a:t>
            </a:r>
            <a:r>
              <a:rPr lang="ru-RU" sz="1350" i="1" cap="smal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b="1" i="1" cap="smal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сокращение рабочих мест, снижение </a:t>
            </a:r>
            <a:r>
              <a:rPr lang="ru-RU" sz="1350" b="1" i="1" cap="smal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товарооборота)</a:t>
            </a:r>
            <a:endParaRPr lang="ru-RU" sz="1100" b="1" i="1" cap="smal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1412776"/>
            <a:ext cx="5874138" cy="32284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400" b="1" cap="small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1400" b="1" cap="small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порядка определения </a:t>
            </a:r>
            <a:r>
              <a:rPr lang="ru-RU" sz="1400" b="1" cap="small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поставщика</a:t>
            </a:r>
            <a:endParaRPr lang="ru-RU" sz="1400" b="1" cap="small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2276872"/>
            <a:ext cx="5874138" cy="32284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400" b="1" cap="small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нарушение срока заключения и исполнения </a:t>
            </a:r>
            <a:r>
              <a:rPr lang="ru-RU" sz="1400" b="1" cap="small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контракта</a:t>
            </a:r>
            <a:endParaRPr lang="ru-RU" sz="1400" b="1" cap="small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19672" y="3212976"/>
            <a:ext cx="5874138" cy="78386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400" b="1" cap="small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неосвоение</a:t>
            </a:r>
            <a:r>
              <a:rPr lang="ru-RU" sz="1400" b="1" cap="small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бюджетных средств, и как следствие, снижение экономической эффективности расходования бюджетных </a:t>
            </a:r>
            <a:r>
              <a:rPr lang="ru-RU" sz="1400" b="1" cap="small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endParaRPr lang="ru-RU" sz="1400" b="1" cap="small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19672" y="4365104"/>
            <a:ext cx="5875891" cy="55335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400" b="1" cap="small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неисполнение майских указов Президента Российской </a:t>
            </a:r>
            <a:r>
              <a:rPr lang="ru-RU" sz="1400" b="1" cap="small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endParaRPr lang="ru-RU" sz="1400" b="1" cap="small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91680" y="5301208"/>
            <a:ext cx="5832648" cy="78386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400" b="1" cap="small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внесение поставщика (подрядчика) в РНП сроком на 2 года, а также сведений о всех компаниях, в которых те же лица являются </a:t>
            </a:r>
            <a:r>
              <a:rPr lang="ru-RU" sz="1400" b="1" cap="small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учредителями</a:t>
            </a:r>
            <a:endParaRPr lang="ru-RU" sz="1400" b="1" cap="small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39552" y="1340768"/>
            <a:ext cx="0" cy="4647816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http://www.web-shpargalka.ru/icons/chiorno-belie/18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823156" cy="823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stalnoydom.ru/upload/medialibrary/cd8/dogov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04864"/>
            <a:ext cx="706614" cy="706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img.appk.co/2012/0724/accountant-family-budget-free-132_86edc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68960"/>
            <a:ext cx="1029277" cy="1029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blog.vinogradovroman.ru/wp-content/uploads/2014/11/Anonymous_Copyin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21088"/>
            <a:ext cx="733527" cy="796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://uzor-rishtana.ru/win/images/skachat-audioknigu-chernaya-ritorika-43980-small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229200"/>
            <a:ext cx="897797" cy="97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авая фигурная скобка 14"/>
          <p:cNvSpPr/>
          <p:nvPr/>
        </p:nvSpPr>
        <p:spPr>
          <a:xfrm>
            <a:off x="7596336" y="1484784"/>
            <a:ext cx="351681" cy="4652310"/>
          </a:xfrm>
          <a:prstGeom prst="rightBrac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8869566" y="6590661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79459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500034" y="142852"/>
            <a:ext cx="8312193" cy="383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КОНТРОЛЬНАЯ ДЕЯТЕЛЬНОСТЬ УПРАВЛЕНИЯ</a:t>
            </a:r>
            <a:endParaRPr lang="ru-RU" sz="1800" b="1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5473" y="1182934"/>
            <a:ext cx="3816424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b="1" cap="smal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Сведения о включении в РНП</a:t>
            </a:r>
            <a:endParaRPr lang="ru-RU" sz="1600" b="1" cap="smal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9075" y="4327251"/>
            <a:ext cx="39828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u="sng" cap="small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Основная причина включения в РНП:</a:t>
            </a:r>
            <a:endParaRPr lang="ru-RU" sz="1600" u="sng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797152"/>
            <a:ext cx="403245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5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ОДНОСТОРОННИЙ ОТКАЗ ЗАКАЗЧИКА ОТ ИСПОЛНЕНИЯ КОНТРАКТА</a:t>
            </a:r>
            <a:endParaRPr lang="ru-RU" sz="1350" b="1" i="1" cap="small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21606" y="1153237"/>
            <a:ext cx="38851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cap="smal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Сведения о согласовании </a:t>
            </a:r>
            <a:r>
              <a:rPr lang="ru-RU" sz="1600" b="1" cap="smal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закупок </a:t>
            </a:r>
            <a:br>
              <a:rPr lang="ru-RU" sz="1600" b="1" cap="smal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b="1" cap="smal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1600" b="1" cap="smal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единственного поставщика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572000" y="1052736"/>
            <a:ext cx="0" cy="5472608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4788023" y="4524337"/>
            <a:ext cx="4248474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350" b="1" i="1" cap="small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</a:t>
            </a:r>
            <a:r>
              <a:rPr lang="ru-RU" sz="1350" b="1" i="1" cap="small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 января 2015 </a:t>
            </a:r>
            <a:r>
              <a:rPr lang="ru-RU" sz="1350" b="1" i="1" cap="small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г. вступил в силу </a:t>
            </a:r>
            <a:br>
              <a:rPr lang="ru-RU" sz="1350" b="1" i="1" cap="small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350" b="1" i="1" cap="small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Федеральный закон № </a:t>
            </a:r>
            <a:r>
              <a:rPr lang="ru-RU" sz="1350" b="1" i="1" cap="small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498-ФЗ </a:t>
            </a:r>
            <a:br>
              <a:rPr lang="ru-RU" sz="1350" b="1" i="1" cap="small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350" b="1" i="1" cap="small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1350" b="1" i="1" cap="small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предусматривающий </a:t>
            </a:r>
            <a:r>
              <a:rPr lang="ru-RU" sz="1350" b="1" i="1" cap="small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отмену обязательного согласования с контрольным органом заключения контракта с единственным поставщиком по результатам несостоявшегося электронного аукциона)</a:t>
            </a:r>
          </a:p>
        </p:txBody>
      </p:sp>
      <p:sp>
        <p:nvSpPr>
          <p:cNvPr id="12" name="Выгнутая вниз стрелка 11"/>
          <p:cNvSpPr/>
          <p:nvPr/>
        </p:nvSpPr>
        <p:spPr>
          <a:xfrm rot="18595322">
            <a:off x="6499457" y="4194599"/>
            <a:ext cx="576064" cy="265303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869566" y="6590661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14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935407"/>
              </p:ext>
            </p:extLst>
          </p:nvPr>
        </p:nvGraphicFramePr>
        <p:xfrm>
          <a:off x="179510" y="1805583"/>
          <a:ext cx="4202386" cy="21990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1113"/>
                <a:gridCol w="1006839"/>
                <a:gridCol w="1234434"/>
              </a:tblGrid>
              <a:tr h="768584">
                <a:tc>
                  <a:txBody>
                    <a:bodyPr/>
                    <a:lstStyle/>
                    <a:p>
                      <a:pPr marL="1054100"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РНП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1-е полугодие 2017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5100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1-е полугодие 2018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25075">
                <a:tc>
                  <a:txBody>
                    <a:bodyPr/>
                    <a:lstStyle/>
                    <a:p>
                      <a:pPr marL="76200" indent="450215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Рассмотрено обращений о внесении участников закупок в РНП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25500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87400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505346">
                <a:tc>
                  <a:txBody>
                    <a:bodyPr/>
                    <a:lstStyle/>
                    <a:p>
                      <a:pPr marL="76200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Внесены в РНП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25500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87400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694042"/>
              </p:ext>
            </p:extLst>
          </p:nvPr>
        </p:nvGraphicFramePr>
        <p:xfrm>
          <a:off x="4667085" y="1807933"/>
          <a:ext cx="4435038" cy="21966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7827"/>
                <a:gridCol w="1371586"/>
                <a:gridCol w="1325625"/>
              </a:tblGrid>
              <a:tr h="976290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Согласование закупок у единственного поставщика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1-е полугодие 2017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1-е полугодие 2018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3221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поданных обращений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4073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Согласовано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4073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Отказано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5" name="Picture 6" descr="http://asninfo.ru/sites/default/files/styles/410x290/public/uploads/main/reestr.jpg?itok=0_jvtQe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8" y="5338402"/>
            <a:ext cx="2177128" cy="1286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91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95536" y="188640"/>
            <a:ext cx="8312193" cy="383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АДМИНИСТРАТИВНАЯ ПРАКТИКА</a:t>
            </a:r>
            <a:endParaRPr lang="ru-RU" sz="1800" b="1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869566" y="6590661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14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442278"/>
              </p:ext>
            </p:extLst>
          </p:nvPr>
        </p:nvGraphicFramePr>
        <p:xfrm>
          <a:off x="323528" y="1484784"/>
          <a:ext cx="6552728" cy="30963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3200"/>
                <a:gridCol w="1851146"/>
                <a:gridCol w="1818382"/>
              </a:tblGrid>
              <a:tr h="576101">
                <a:tc>
                  <a:txBody>
                    <a:bodyPr/>
                    <a:lstStyle/>
                    <a:p>
                      <a:pPr marL="533400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Административные правонарушения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1-е полугодие 2017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1-е полугодие 2018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5042">
                <a:tc>
                  <a:txBody>
                    <a:bodyPr/>
                    <a:lstStyle/>
                    <a:p>
                      <a:pPr marL="647700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415042">
                <a:tc>
                  <a:txBody>
                    <a:bodyPr/>
                    <a:lstStyle/>
                    <a:p>
                      <a:pPr marL="76200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Возбуждено дел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98500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85800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415042">
                <a:tc>
                  <a:txBody>
                    <a:bodyPr/>
                    <a:lstStyle/>
                    <a:p>
                      <a:pPr marL="76200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Выдано постановлений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98500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85800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858530">
                <a:tc>
                  <a:txBody>
                    <a:bodyPr/>
                    <a:lstStyle/>
                    <a:p>
                      <a:pPr marL="76200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Наложен штраф, млн. руб.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98500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3,409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85800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8,289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416588">
                <a:tc>
                  <a:txBody>
                    <a:bodyPr/>
                    <a:lstStyle/>
                    <a:p>
                      <a:pPr marL="76200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Взыскано, млн. руб.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98500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2,225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85800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4,727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  <p:pic>
        <p:nvPicPr>
          <p:cNvPr id="7" name="Picture 2" descr="http://www.tverweek.com/media/k2/items/cache/8c524ba727592c9856f5cea9bf382a6a_X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118045"/>
            <a:ext cx="1975119" cy="1472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346">
            <a:off x="7171191" y="3010833"/>
            <a:ext cx="1773601" cy="1182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28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827584" y="2492896"/>
            <a:ext cx="79581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rgbClr val="333399"/>
                </a:solidFill>
                <a:latin typeface="+mn-lt"/>
              </a:rPr>
              <a:t>СПАСИБО ЗА ВНИМАНИЕ!</a:t>
            </a:r>
            <a:r>
              <a:rPr lang="en-US" sz="2000" b="1" dirty="0">
                <a:solidFill>
                  <a:srgbClr val="333399"/>
                </a:solidFill>
                <a:latin typeface="+mn-lt"/>
              </a:rPr>
              <a:t/>
            </a:r>
            <a:br>
              <a:rPr lang="en-US" sz="2000" b="1" dirty="0">
                <a:solidFill>
                  <a:srgbClr val="333399"/>
                </a:solidFill>
                <a:latin typeface="+mn-lt"/>
              </a:rPr>
            </a:br>
            <a:endParaRPr lang="ru-RU" sz="2000" b="1" dirty="0">
              <a:solidFill>
                <a:srgbClr val="333399"/>
              </a:solidFill>
              <a:latin typeface="+mn-lt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5110725"/>
            <a:ext cx="812949" cy="792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275856" y="5276177"/>
            <a:ext cx="37680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sverdlovsk.fas.gov.ru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779798" y="6550223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79855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28237</TotalTime>
  <Words>486</Words>
  <Application>Microsoft Office PowerPoint</Application>
  <PresentationFormat>Экран (4:3)</PresentationFormat>
  <Paragraphs>172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Batang</vt:lpstr>
      <vt:lpstr>MS PGothic</vt:lpstr>
      <vt:lpstr>Arial</vt:lpstr>
      <vt:lpstr>Calibri</vt:lpstr>
      <vt:lpstr>Tahoma</vt:lpstr>
      <vt:lpstr>Times New Roman</vt:lpstr>
      <vt:lpstr>Wingdings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Самолысов Павел Валерьевич</dc:creator>
  <cp:lastModifiedBy>Насонова Анастасия Анатольевна</cp:lastModifiedBy>
  <cp:revision>799</cp:revision>
  <cp:lastPrinted>2018-08-17T10:16:12Z</cp:lastPrinted>
  <dcterms:created xsi:type="dcterms:W3CDTF">2011-08-24T07:02:51Z</dcterms:created>
  <dcterms:modified xsi:type="dcterms:W3CDTF">2018-08-17T10:50:41Z</dcterms:modified>
</cp:coreProperties>
</file>